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49" r:id="rId2"/>
  </p:sldMasterIdLst>
  <p:notesMasterIdLst>
    <p:notesMasterId r:id="rId31"/>
  </p:notesMasterIdLst>
  <p:handoutMasterIdLst>
    <p:handoutMasterId r:id="rId32"/>
  </p:handoutMasterIdLst>
  <p:sldIdLst>
    <p:sldId id="519" r:id="rId3"/>
    <p:sldId id="613" r:id="rId4"/>
    <p:sldId id="614" r:id="rId5"/>
    <p:sldId id="595" r:id="rId6"/>
    <p:sldId id="596" r:id="rId7"/>
    <p:sldId id="597" r:id="rId8"/>
    <p:sldId id="598" r:id="rId9"/>
    <p:sldId id="599" r:id="rId10"/>
    <p:sldId id="600" r:id="rId11"/>
    <p:sldId id="601" r:id="rId12"/>
    <p:sldId id="602" r:id="rId13"/>
    <p:sldId id="603" r:id="rId14"/>
    <p:sldId id="605" r:id="rId15"/>
    <p:sldId id="606" r:id="rId16"/>
    <p:sldId id="607" r:id="rId17"/>
    <p:sldId id="608" r:id="rId18"/>
    <p:sldId id="609" r:id="rId19"/>
    <p:sldId id="610" r:id="rId20"/>
    <p:sldId id="611" r:id="rId21"/>
    <p:sldId id="612" r:id="rId22"/>
    <p:sldId id="616" r:id="rId23"/>
    <p:sldId id="623" r:id="rId24"/>
    <p:sldId id="617" r:id="rId25"/>
    <p:sldId id="621" r:id="rId26"/>
    <p:sldId id="622" r:id="rId27"/>
    <p:sldId id="624" r:id="rId28"/>
    <p:sldId id="625" r:id="rId29"/>
    <p:sldId id="552" r:id="rId30"/>
  </p:sldIdLst>
  <p:sldSz cx="9144000" cy="6858000" type="screen4x3"/>
  <p:notesSz cx="9271000" cy="69977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4">
          <p15:clr>
            <a:srgbClr val="A4A3A4"/>
          </p15:clr>
        </p15:guide>
        <p15:guide id="2" pos="290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CCFF"/>
    <a:srgbClr val="C8C8FF"/>
    <a:srgbClr val="FFFF99"/>
    <a:srgbClr val="FFFF66"/>
    <a:srgbClr val="000000"/>
    <a:srgbClr val="006600"/>
    <a:srgbClr val="FF9696"/>
    <a:srgbClr val="FFC8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870" autoAdjust="0"/>
    <p:restoredTop sz="98520" autoAdjust="0"/>
  </p:normalViewPr>
  <p:slideViewPr>
    <p:cSldViewPr snapToGrid="0" showGuides="1">
      <p:cViewPr varScale="1">
        <p:scale>
          <a:sx n="66" d="100"/>
          <a:sy n="66" d="100"/>
        </p:scale>
        <p:origin x="1468" y="32"/>
      </p:cViewPr>
      <p:guideLst>
        <p:guide orient="horz" pos="2184"/>
        <p:guide pos="2904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38405" cy="38405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heme" Target="theme/theme1.xml"/><Relationship Id="rId8" Type="http://schemas.openxmlformats.org/officeDocument/2006/relationships/slide" Target="slides/slide6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w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20.wmf"/><Relationship Id="rId2" Type="http://schemas.openxmlformats.org/officeDocument/2006/relationships/image" Target="../media/image23.wmf"/><Relationship Id="rId1" Type="http://schemas.openxmlformats.org/officeDocument/2006/relationships/image" Target="../media/image22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5.wmf"/><Relationship Id="rId1" Type="http://schemas.openxmlformats.org/officeDocument/2006/relationships/image" Target="../media/image14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016375" cy="34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58" tIns="46479" rIns="92958" bIns="46479" numCol="1" anchor="t" anchorCtr="0" compatLnSpc="1">
            <a:prstTxWarp prst="textNoShape">
              <a:avLst/>
            </a:prstTxWarp>
          </a:bodyPr>
          <a:lstStyle>
            <a:lvl1pPr algn="l" defTabSz="930275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44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251450" y="0"/>
            <a:ext cx="4017963" cy="34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58" tIns="46479" rIns="92958" bIns="46479" numCol="1" anchor="t" anchorCtr="0" compatLnSpc="1">
            <a:prstTxWarp prst="textNoShape">
              <a:avLst/>
            </a:prstTxWarp>
          </a:bodyPr>
          <a:lstStyle>
            <a:lvl1pPr algn="r" defTabSz="930275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44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6646863"/>
            <a:ext cx="4016375" cy="34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58" tIns="46479" rIns="92958" bIns="46479" numCol="1" anchor="b" anchorCtr="0" compatLnSpc="1">
            <a:prstTxWarp prst="textNoShape">
              <a:avLst/>
            </a:prstTxWarp>
          </a:bodyPr>
          <a:lstStyle>
            <a:lvl1pPr algn="l" defTabSz="930275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44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251450" y="6646863"/>
            <a:ext cx="4017963" cy="34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58" tIns="46479" rIns="92958" bIns="46479" numCol="1" anchor="b" anchorCtr="0" compatLnSpc="1">
            <a:prstTxWarp prst="textNoShape">
              <a:avLst/>
            </a:prstTxWarp>
          </a:bodyPr>
          <a:lstStyle>
            <a:lvl1pPr algn="r" defTabSz="930275" eaLnBrk="1" hangingPunct="1">
              <a:defRPr sz="1200"/>
            </a:lvl1pPr>
          </a:lstStyle>
          <a:p>
            <a:pPr>
              <a:defRPr/>
            </a:pPr>
            <a:fld id="{F40B84C6-14CB-4EAD-9F5A-86F84C11FE7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730869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016375" cy="34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58" tIns="46479" rIns="92958" bIns="46479" numCol="1" anchor="t" anchorCtr="0" compatLnSpc="1">
            <a:prstTxWarp prst="textNoShape">
              <a:avLst/>
            </a:prstTxWarp>
          </a:bodyPr>
          <a:lstStyle>
            <a:lvl1pPr algn="l" defTabSz="930275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251450" y="0"/>
            <a:ext cx="4017963" cy="34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58" tIns="46479" rIns="92958" bIns="46479" numCol="1" anchor="t" anchorCtr="0" compatLnSpc="1">
            <a:prstTxWarp prst="textNoShape">
              <a:avLst/>
            </a:prstTxWarp>
          </a:bodyPr>
          <a:lstStyle>
            <a:lvl1pPr algn="r" defTabSz="930275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886075" y="525463"/>
            <a:ext cx="3498850" cy="262413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27100" y="3324225"/>
            <a:ext cx="7416800" cy="3148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58" tIns="46479" rIns="92958" bIns="4647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1331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6646863"/>
            <a:ext cx="4016375" cy="34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58" tIns="46479" rIns="92958" bIns="46479" numCol="1" anchor="b" anchorCtr="0" compatLnSpc="1">
            <a:prstTxWarp prst="textNoShape">
              <a:avLst/>
            </a:prstTxWarp>
          </a:bodyPr>
          <a:lstStyle>
            <a:lvl1pPr algn="l" defTabSz="930275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31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251450" y="6646863"/>
            <a:ext cx="4017963" cy="34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58" tIns="46479" rIns="92958" bIns="46479" numCol="1" anchor="b" anchorCtr="0" compatLnSpc="1">
            <a:prstTxWarp prst="textNoShape">
              <a:avLst/>
            </a:prstTxWarp>
          </a:bodyPr>
          <a:lstStyle>
            <a:lvl1pPr algn="r" defTabSz="930275" eaLnBrk="1" hangingPunct="1">
              <a:defRPr sz="1200"/>
            </a:lvl1pPr>
          </a:lstStyle>
          <a:p>
            <a:pPr>
              <a:defRPr/>
            </a:pPr>
            <a:fld id="{D90179C9-C0D5-40D3-9B52-FC604D1720E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4326840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fld id="{B78213E3-CBF2-48F7-A653-C99C18F2B1A7}" type="slidenum">
              <a:rPr lang="en-US" altLang="en-US" sz="3600" kern="0">
                <a:solidFill>
                  <a:srgbClr val="000000"/>
                </a:solidFill>
                <a:sym typeface="Helvetica Light"/>
              </a:rPr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t>1</a:t>
            </a:fld>
            <a:endParaRPr lang="en-US" altLang="en-US" sz="3600" kern="0">
              <a:solidFill>
                <a:srgbClr val="000000"/>
              </a:solidFill>
              <a:sym typeface="Helvetica Light"/>
            </a:endParaRPr>
          </a:p>
        </p:txBody>
      </p:sp>
      <p:sp>
        <p:nvSpPr>
          <p:cNvPr id="8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09620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06D2709-B30A-4E1F-9675-B57888B3250C}" type="slidenum">
              <a:rPr lang="en-US" altLang="en-US" smtClean="0">
                <a:solidFill>
                  <a:srgbClr val="000000"/>
                </a:solidFill>
              </a:rPr>
              <a:pPr/>
              <a:t>10</a:t>
            </a:fld>
            <a:endParaRPr lang="en-US" altLang="en-US" smtClean="0">
              <a:solidFill>
                <a:srgbClr val="000000"/>
              </a:solidFill>
            </a:endParaRPr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66264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E5572FCF-90AE-452B-B9DA-5A3377238BD7}" type="slidenum">
              <a:rPr lang="en-US" altLang="en-US" smtClean="0">
                <a:solidFill>
                  <a:srgbClr val="000000"/>
                </a:solidFill>
              </a:rPr>
              <a:pPr/>
              <a:t>11</a:t>
            </a:fld>
            <a:endParaRPr lang="en-US" altLang="en-US" smtClean="0">
              <a:solidFill>
                <a:srgbClr val="000000"/>
              </a:solidFill>
            </a:endParaRPr>
          </a:p>
        </p:txBody>
      </p:sp>
      <p:sp>
        <p:nvSpPr>
          <p:cNvPr id="28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62858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43C2B96B-45A3-4BCD-8BC5-1BF5D51DCD76}" type="slidenum">
              <a:rPr lang="en-US" altLang="en-US" smtClean="0">
                <a:solidFill>
                  <a:srgbClr val="000000"/>
                </a:solidFill>
              </a:rPr>
              <a:pPr/>
              <a:t>12</a:t>
            </a:fld>
            <a:endParaRPr lang="en-US" altLang="en-US" smtClean="0">
              <a:solidFill>
                <a:srgbClr val="000000"/>
              </a:solidFill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67964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1999EB21-1C8C-4044-85DD-3F67630E1D67}" type="slidenum">
              <a:rPr lang="en-US" altLang="en-US" smtClean="0">
                <a:solidFill>
                  <a:srgbClr val="000000"/>
                </a:solidFill>
              </a:rPr>
              <a:pPr/>
              <a:t>13</a:t>
            </a:fld>
            <a:endParaRPr lang="en-US" altLang="en-US" smtClean="0">
              <a:solidFill>
                <a:srgbClr val="000000"/>
              </a:solidFill>
            </a:endParaRPr>
          </a:p>
        </p:txBody>
      </p:sp>
      <p:sp>
        <p:nvSpPr>
          <p:cNvPr id="32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85751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6C8B837-8945-485B-9F52-F7BC139394B4}" type="slidenum">
              <a:rPr lang="en-US" altLang="en-US" smtClean="0">
                <a:solidFill>
                  <a:srgbClr val="000000"/>
                </a:solidFill>
              </a:rPr>
              <a:pPr/>
              <a:t>14</a:t>
            </a:fld>
            <a:endParaRPr lang="en-US" altLang="en-US" smtClean="0">
              <a:solidFill>
                <a:srgbClr val="000000"/>
              </a:solidFill>
            </a:endParaRPr>
          </a:p>
        </p:txBody>
      </p:sp>
      <p:sp>
        <p:nvSpPr>
          <p:cNvPr id="34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42857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93C66415-844E-42A8-9DF3-D15920B1CDC5}" type="slidenum">
              <a:rPr lang="en-US" altLang="en-US" smtClean="0">
                <a:solidFill>
                  <a:srgbClr val="000000"/>
                </a:solidFill>
              </a:rPr>
              <a:pPr/>
              <a:t>15</a:t>
            </a:fld>
            <a:endParaRPr lang="en-US" altLang="en-US" smtClean="0">
              <a:solidFill>
                <a:srgbClr val="000000"/>
              </a:solidFill>
            </a:endParaRPr>
          </a:p>
        </p:txBody>
      </p:sp>
      <p:sp>
        <p:nvSpPr>
          <p:cNvPr id="368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44968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7460BE14-CDEB-4A1E-AE5C-D2555C950777}" type="slidenum">
              <a:rPr lang="en-US" altLang="en-US" smtClean="0">
                <a:solidFill>
                  <a:srgbClr val="000000"/>
                </a:solidFill>
              </a:rPr>
              <a:pPr/>
              <a:t>16</a:t>
            </a:fld>
            <a:endParaRPr lang="en-US" altLang="en-US" smtClean="0">
              <a:solidFill>
                <a:srgbClr val="000000"/>
              </a:solidFill>
            </a:endParaRPr>
          </a:p>
        </p:txBody>
      </p:sp>
      <p:sp>
        <p:nvSpPr>
          <p:cNvPr id="38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24763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04F1CA4-B4E5-4902-8B66-2C184A75FFBB}" type="slidenum">
              <a:rPr lang="en-US" altLang="en-US" smtClean="0">
                <a:solidFill>
                  <a:srgbClr val="000000"/>
                </a:solidFill>
              </a:rPr>
              <a:pPr/>
              <a:t>17</a:t>
            </a:fld>
            <a:endParaRPr lang="en-US" altLang="en-US" smtClean="0">
              <a:solidFill>
                <a:srgbClr val="000000"/>
              </a:solidFill>
            </a:endParaRPr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50278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3DB2F483-87B6-4565-856E-8287023FA08D}" type="slidenum">
              <a:rPr lang="en-US" altLang="en-US" smtClean="0">
                <a:solidFill>
                  <a:srgbClr val="000000"/>
                </a:solidFill>
              </a:rPr>
              <a:pPr/>
              <a:t>18</a:t>
            </a:fld>
            <a:endParaRPr lang="en-US" altLang="en-US" smtClean="0">
              <a:solidFill>
                <a:srgbClr val="000000"/>
              </a:solidFill>
            </a:endParaRPr>
          </a:p>
        </p:txBody>
      </p:sp>
      <p:sp>
        <p:nvSpPr>
          <p:cNvPr id="43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560689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9FDBB110-D56E-4640-A080-D3FC8BB1F143}" type="slidenum">
              <a:rPr lang="en-US" altLang="en-US" smtClean="0">
                <a:solidFill>
                  <a:srgbClr val="000000"/>
                </a:solidFill>
              </a:rPr>
              <a:pPr/>
              <a:t>19</a:t>
            </a:fld>
            <a:endParaRPr lang="en-US" altLang="en-US" smtClean="0">
              <a:solidFill>
                <a:srgbClr val="000000"/>
              </a:solidFill>
            </a:endParaRPr>
          </a:p>
        </p:txBody>
      </p:sp>
      <p:sp>
        <p:nvSpPr>
          <p:cNvPr id="450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34100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fld id="{911BB283-5315-4102-86F3-098955460D68}" type="slidenum">
              <a:rPr lang="en-US" altLang="en-US" sz="3600" kern="0">
                <a:solidFill>
                  <a:srgbClr val="000000"/>
                </a:solidFill>
                <a:sym typeface="Helvetica Light"/>
              </a:rPr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t>2</a:t>
            </a:fld>
            <a:endParaRPr lang="en-US" altLang="en-US" sz="3600" kern="0">
              <a:solidFill>
                <a:srgbClr val="000000"/>
              </a:solidFill>
              <a:sym typeface="Helvetica Light"/>
            </a:endParaRPr>
          </a:p>
        </p:txBody>
      </p:sp>
      <p:sp>
        <p:nvSpPr>
          <p:cNvPr id="102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147414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4EC9F577-9183-455E-A409-D0E22DA0FC52}" type="slidenum">
              <a:rPr lang="en-US" altLang="en-US" smtClean="0">
                <a:solidFill>
                  <a:srgbClr val="000000"/>
                </a:solidFill>
              </a:rPr>
              <a:pPr/>
              <a:t>20</a:t>
            </a:fld>
            <a:endParaRPr lang="en-US" altLang="en-US" smtClean="0">
              <a:solidFill>
                <a:srgbClr val="000000"/>
              </a:solidFill>
            </a:endParaRPr>
          </a:p>
        </p:txBody>
      </p:sp>
      <p:sp>
        <p:nvSpPr>
          <p:cNvPr id="47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510060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EF162A97-F090-48F5-8587-BA04D6182426}" type="slidenum">
              <a:rPr lang="en-US" altLang="en-US" smtClean="0">
                <a:solidFill>
                  <a:srgbClr val="000000"/>
                </a:solidFill>
              </a:rPr>
              <a:pPr/>
              <a:t>21</a:t>
            </a:fld>
            <a:endParaRPr lang="en-US" altLang="en-US" smtClean="0">
              <a:solidFill>
                <a:srgbClr val="000000"/>
              </a:solidFill>
            </a:endParaRPr>
          </a:p>
        </p:txBody>
      </p:sp>
      <p:sp>
        <p:nvSpPr>
          <p:cNvPr id="49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21977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EF162A97-F090-48F5-8587-BA04D6182426}" type="slidenum">
              <a:rPr lang="en-US" altLang="en-US" smtClean="0">
                <a:solidFill>
                  <a:srgbClr val="000000"/>
                </a:solidFill>
              </a:rPr>
              <a:pPr/>
              <a:t>22</a:t>
            </a:fld>
            <a:endParaRPr lang="en-US" altLang="en-US" smtClean="0">
              <a:solidFill>
                <a:srgbClr val="000000"/>
              </a:solidFill>
            </a:endParaRPr>
          </a:p>
        </p:txBody>
      </p:sp>
      <p:sp>
        <p:nvSpPr>
          <p:cNvPr id="49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501966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EF162A97-F090-48F5-8587-BA04D6182426}" type="slidenum">
              <a:rPr lang="en-US" altLang="en-US" smtClean="0">
                <a:solidFill>
                  <a:srgbClr val="000000"/>
                </a:solidFill>
              </a:rPr>
              <a:pPr/>
              <a:t>23</a:t>
            </a:fld>
            <a:endParaRPr lang="en-US" altLang="en-US" smtClean="0">
              <a:solidFill>
                <a:srgbClr val="000000"/>
              </a:solidFill>
            </a:endParaRPr>
          </a:p>
        </p:txBody>
      </p:sp>
      <p:sp>
        <p:nvSpPr>
          <p:cNvPr id="49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75897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EF162A97-F090-48F5-8587-BA04D6182426}" type="slidenum">
              <a:rPr lang="en-US" altLang="en-US" smtClean="0">
                <a:solidFill>
                  <a:srgbClr val="000000"/>
                </a:solidFill>
              </a:rPr>
              <a:pPr/>
              <a:t>24</a:t>
            </a:fld>
            <a:endParaRPr lang="en-US" altLang="en-US" smtClean="0">
              <a:solidFill>
                <a:srgbClr val="000000"/>
              </a:solidFill>
            </a:endParaRPr>
          </a:p>
        </p:txBody>
      </p:sp>
      <p:sp>
        <p:nvSpPr>
          <p:cNvPr id="49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683792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EF162A97-F090-48F5-8587-BA04D6182426}" type="slidenum">
              <a:rPr lang="en-US" altLang="en-US" smtClean="0">
                <a:solidFill>
                  <a:srgbClr val="000000"/>
                </a:solidFill>
              </a:rPr>
              <a:pPr/>
              <a:t>25</a:t>
            </a:fld>
            <a:endParaRPr lang="en-US" altLang="en-US" smtClean="0">
              <a:solidFill>
                <a:srgbClr val="000000"/>
              </a:solidFill>
            </a:endParaRPr>
          </a:p>
        </p:txBody>
      </p:sp>
      <p:sp>
        <p:nvSpPr>
          <p:cNvPr id="49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968436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EF162A97-F090-48F5-8587-BA04D6182426}" type="slidenum">
              <a:rPr lang="en-US" altLang="en-US" smtClean="0">
                <a:solidFill>
                  <a:srgbClr val="000000"/>
                </a:solidFill>
              </a:rPr>
              <a:pPr/>
              <a:t>26</a:t>
            </a:fld>
            <a:endParaRPr lang="en-US" altLang="en-US" smtClean="0">
              <a:solidFill>
                <a:srgbClr val="000000"/>
              </a:solidFill>
            </a:endParaRPr>
          </a:p>
        </p:txBody>
      </p:sp>
      <p:sp>
        <p:nvSpPr>
          <p:cNvPr id="49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183751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EF162A97-F090-48F5-8587-BA04D6182426}" type="slidenum">
              <a:rPr lang="en-US" altLang="en-US" smtClean="0">
                <a:solidFill>
                  <a:srgbClr val="000000"/>
                </a:solidFill>
              </a:rPr>
              <a:pPr/>
              <a:t>27</a:t>
            </a:fld>
            <a:endParaRPr lang="en-US" altLang="en-US" smtClean="0">
              <a:solidFill>
                <a:srgbClr val="000000"/>
              </a:solidFill>
            </a:endParaRPr>
          </a:p>
        </p:txBody>
      </p:sp>
      <p:sp>
        <p:nvSpPr>
          <p:cNvPr id="49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071001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5BBD585D-549B-4AFC-B965-6A701197B42A}" type="slidenum">
              <a:rPr lang="en-US" altLang="en-US" smtClean="0"/>
              <a:pPr/>
              <a:t>28</a:t>
            </a:fld>
            <a:endParaRPr lang="en-US" altLang="en-US" smtClean="0"/>
          </a:p>
        </p:txBody>
      </p:sp>
      <p:sp>
        <p:nvSpPr>
          <p:cNvPr id="512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93260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fld id="{91549F42-0213-4C84-A590-0E2E6FED1C60}" type="slidenum">
              <a:rPr lang="en-US" altLang="en-US" sz="3600" kern="0">
                <a:solidFill>
                  <a:srgbClr val="000000"/>
                </a:solidFill>
                <a:sym typeface="Helvetica Light"/>
              </a:rPr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t>3</a:t>
            </a:fld>
            <a:endParaRPr lang="en-US" altLang="en-US" sz="3600" kern="0">
              <a:solidFill>
                <a:srgbClr val="000000"/>
              </a:solidFill>
              <a:sym typeface="Helvetica Light"/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33417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74263689-782E-40A9-8ACD-5AE07E0757A7}" type="slidenum">
              <a:rPr lang="en-US" altLang="en-US" smtClean="0">
                <a:solidFill>
                  <a:srgbClr val="000000"/>
                </a:solidFill>
              </a:rPr>
              <a:pPr/>
              <a:t>4</a:t>
            </a:fld>
            <a:endParaRPr lang="en-US" altLang="en-US" smtClean="0">
              <a:solidFill>
                <a:srgbClr val="000000"/>
              </a:solidFill>
            </a:endParaRPr>
          </a:p>
        </p:txBody>
      </p:sp>
      <p:sp>
        <p:nvSpPr>
          <p:cNvPr id="14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39825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DAC5F174-E9AE-4A39-9660-0B5698A9CA9D}" type="slidenum">
              <a:rPr lang="en-US" altLang="en-US" smtClean="0">
                <a:solidFill>
                  <a:srgbClr val="000000"/>
                </a:solidFill>
              </a:rPr>
              <a:pPr/>
              <a:t>5</a:t>
            </a:fld>
            <a:endParaRPr lang="en-US" altLang="en-US" smtClean="0">
              <a:solidFill>
                <a:srgbClr val="000000"/>
              </a:solidFill>
            </a:endParaRPr>
          </a:p>
        </p:txBody>
      </p:sp>
      <p:sp>
        <p:nvSpPr>
          <p:cNvPr id="16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14976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FDE40170-C7D1-4E87-9FC6-BBD7631B1815}" type="slidenum">
              <a:rPr lang="en-US" altLang="en-US" smtClean="0">
                <a:solidFill>
                  <a:srgbClr val="000000"/>
                </a:solidFill>
              </a:rPr>
              <a:pPr/>
              <a:t>6</a:t>
            </a:fld>
            <a:endParaRPr lang="en-US" altLang="en-US" smtClean="0">
              <a:solidFill>
                <a:srgbClr val="000000"/>
              </a:solidFill>
            </a:endParaRPr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90219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78581409-E667-42AB-8A9C-5240FA981FE7}" type="slidenum">
              <a:rPr lang="en-US" altLang="en-US" smtClean="0">
                <a:solidFill>
                  <a:srgbClr val="000000"/>
                </a:solidFill>
              </a:rPr>
              <a:pPr/>
              <a:t>7</a:t>
            </a:fld>
            <a:endParaRPr lang="en-US" altLang="en-US" smtClean="0">
              <a:solidFill>
                <a:srgbClr val="000000"/>
              </a:solidFill>
            </a:endParaRPr>
          </a:p>
        </p:txBody>
      </p:sp>
      <p:sp>
        <p:nvSpPr>
          <p:cNvPr id="20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99832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961F0FFC-449B-429E-99FF-FB8F0847DA0B}" type="slidenum">
              <a:rPr lang="en-US" altLang="en-US" smtClean="0">
                <a:solidFill>
                  <a:srgbClr val="000000"/>
                </a:solidFill>
              </a:rPr>
              <a:pPr/>
              <a:t>8</a:t>
            </a:fld>
            <a:endParaRPr lang="en-US" altLang="en-US" smtClean="0">
              <a:solidFill>
                <a:srgbClr val="000000"/>
              </a:solidFill>
            </a:endParaRPr>
          </a:p>
        </p:txBody>
      </p:sp>
      <p:sp>
        <p:nvSpPr>
          <p:cNvPr id="22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70879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E24315DE-157B-4905-BAAC-698EED7743B4}" type="slidenum">
              <a:rPr lang="en-US" altLang="en-US" smtClean="0">
                <a:solidFill>
                  <a:srgbClr val="000000"/>
                </a:solidFill>
              </a:rPr>
              <a:pPr/>
              <a:t>9</a:t>
            </a:fld>
            <a:endParaRPr lang="en-US" altLang="en-US" smtClean="0">
              <a:solidFill>
                <a:srgbClr val="000000"/>
              </a:solidFill>
            </a:endParaRPr>
          </a:p>
        </p:txBody>
      </p:sp>
      <p:sp>
        <p:nvSpPr>
          <p:cNvPr id="24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99330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B3CF888-79D0-472A-8BFF-5B8C9A5D752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543822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8F2301A-D926-4D6B-A7B4-89B2C6A1E81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299547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B49552-F4D0-4AFD-A271-D57C0052C0A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636810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ChangeArrowheads="1"/>
          </p:cNvSpPr>
          <p:nvPr userDrawn="1"/>
        </p:nvSpPr>
        <p:spPr bwMode="auto">
          <a:xfrm>
            <a:off x="-47625" y="6600825"/>
            <a:ext cx="5076825" cy="25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n-US" altLang="en-US" sz="900" smtClean="0">
                <a:solidFill>
                  <a:schemeClr val="bg2"/>
                </a:solidFill>
                <a:latin typeface="Tahoma" pitchFamily="34" charset="0"/>
              </a:rPr>
              <a:t>Copyright © Andrew W. Moore</a:t>
            </a:r>
          </a:p>
        </p:txBody>
      </p:sp>
      <p:sp>
        <p:nvSpPr>
          <p:cNvPr id="5" name="Text Box 5"/>
          <p:cNvSpPr txBox="1">
            <a:spLocks noChangeArrowheads="1"/>
          </p:cNvSpPr>
          <p:nvPr userDrawn="1"/>
        </p:nvSpPr>
        <p:spPr bwMode="auto">
          <a:xfrm>
            <a:off x="5562600" y="6629400"/>
            <a:ext cx="35814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50000"/>
              </a:spcBef>
              <a:defRPr/>
            </a:pPr>
            <a:r>
              <a:rPr lang="en-US" altLang="en-US" sz="900" smtClean="0">
                <a:latin typeface="Tahoma" panose="020B0604030504040204" pitchFamily="34" charset="0"/>
              </a:rPr>
              <a:t>Slide </a:t>
            </a:r>
            <a:fld id="{939EBC1B-E903-4656-A6B5-6FAD8B1BF067}" type="slidenum">
              <a:rPr lang="en-US" altLang="en-US" sz="900" smtClean="0">
                <a:latin typeface="Tahoma" panose="020B0604030504040204" pitchFamily="34" charset="0"/>
              </a:rPr>
              <a:pPr algn="r" eaLnBrk="1" hangingPunct="1">
                <a:spcBef>
                  <a:spcPct val="50000"/>
                </a:spcBef>
                <a:defRPr/>
              </a:pPr>
              <a:t>‹#›</a:t>
            </a:fld>
            <a:endParaRPr lang="en-US" altLang="en-US" sz="900" smtClean="0">
              <a:latin typeface="Tahoma" panose="020B0604030504040204" pitchFamily="34" charset="0"/>
            </a:endParaRPr>
          </a:p>
        </p:txBody>
      </p:sp>
      <p:sp>
        <p:nvSpPr>
          <p:cNvPr id="260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990600"/>
            <a:ext cx="7772400" cy="2133600"/>
          </a:xfrm>
        </p:spPr>
        <p:txBody>
          <a:bodyPr/>
          <a:lstStyle>
            <a:lvl1pPr>
              <a:defRPr sz="6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600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914400" y="3276600"/>
            <a:ext cx="7772400" cy="2819400"/>
          </a:xfrm>
        </p:spPr>
        <p:txBody>
          <a:bodyPr/>
          <a:lstStyle>
            <a:lvl1pPr marL="0" indent="0" algn="ctr">
              <a:buFontTx/>
              <a:buNone/>
              <a:defRPr sz="2400" b="1"/>
            </a:lvl1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6533176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1400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919968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10050" cy="5105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91050" y="1371600"/>
            <a:ext cx="4211638" cy="5105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55877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45185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35376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9812230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624580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0115971-845B-4335-8428-5A0A9EB16EA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9575304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172361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65575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59563" y="228600"/>
            <a:ext cx="2143125" cy="6248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228600"/>
            <a:ext cx="6278563" cy="6248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40295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573"/>
          </a:xfrm>
          <a:prstGeom prst="rect">
            <a:avLst/>
          </a:prstGeom>
        </p:spPr>
        <p:txBody>
          <a:bodyPr lIns="91425" tIns="91425" rIns="91425" b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" name="Shape 16"/>
          <p:cNvSpPr txBox="1">
            <a:spLocks noGrp="1"/>
          </p:cNvSpPr>
          <p:nvPr>
            <p:ph type="sldNum" idx="10"/>
          </p:nvPr>
        </p:nvSpPr>
        <p:spPr>
          <a:xfrm>
            <a:off x="8556625" y="6332538"/>
            <a:ext cx="549275" cy="525462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>
              <a:spcBef>
                <a:spcPts val="0"/>
              </a:spcBef>
              <a:defRPr/>
            </a:lvl1pPr>
          </a:lstStyle>
          <a:p>
            <a:pPr>
              <a:defRPr/>
            </a:pPr>
            <a:fld id="{377806D6-0D14-4DD4-9500-A3C17A6293CD}" type="slidenum">
              <a:rPr lang="en"/>
              <a:pPr>
                <a:defRPr/>
              </a:pPr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2157905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C9B284B-210A-4E6D-9695-A8E800B5F03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76067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FEBB2BD-DBFC-45F0-8480-CB39BE5A6F1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215288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13ADA11-A05A-40E2-ABD3-4CADC67B507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610838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C2645D1-990F-48DC-8188-0B117081612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766420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9C826BE-F93B-4975-AFB1-F9FE836A6A1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86840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6D7B00C-9E50-4BE0-A942-B840A270933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892389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A69A78D-7530-4D65-8A9E-9A1E5BDCC27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344301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4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/>
            </a:lvl1pPr>
          </a:lstStyle>
          <a:p>
            <a:pPr>
              <a:defRPr/>
            </a:pPr>
            <a:fld id="{81314C3B-D752-45EC-AACA-7162EC803FD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631" r:id="rId1"/>
    <p:sldLayoutId id="2147484632" r:id="rId2"/>
    <p:sldLayoutId id="2147484633" r:id="rId3"/>
    <p:sldLayoutId id="2147484634" r:id="rId4"/>
    <p:sldLayoutId id="2147484635" r:id="rId5"/>
    <p:sldLayoutId id="2147484636" r:id="rId6"/>
    <p:sldLayoutId id="2147484637" r:id="rId7"/>
    <p:sldLayoutId id="2147484638" r:id="rId8"/>
    <p:sldLayoutId id="2147484639" r:id="rId9"/>
    <p:sldLayoutId id="2147484640" r:id="rId10"/>
    <p:sldLayoutId id="2147484641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228600"/>
            <a:ext cx="85344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371600"/>
            <a:ext cx="8574088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652" r:id="rId1"/>
    <p:sldLayoutId id="2147484642" r:id="rId2"/>
    <p:sldLayoutId id="2147484643" r:id="rId3"/>
    <p:sldLayoutId id="2147484644" r:id="rId4"/>
    <p:sldLayoutId id="2147484645" r:id="rId5"/>
    <p:sldLayoutId id="2147484646" r:id="rId6"/>
    <p:sldLayoutId id="2147484647" r:id="rId7"/>
    <p:sldLayoutId id="2147484648" r:id="rId8"/>
    <p:sldLayoutId id="2147484649" r:id="rId9"/>
    <p:sldLayoutId id="2147484650" r:id="rId10"/>
    <p:sldLayoutId id="2147484651" r:id="rId11"/>
    <p:sldLayoutId id="2147484653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6600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6600"/>
          </a:solidFill>
          <a:latin typeface="Tahoma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6600"/>
          </a:solidFill>
          <a:latin typeface="Tahoma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6600"/>
          </a:solidFill>
          <a:latin typeface="Tahoma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6600"/>
          </a:solidFill>
          <a:latin typeface="Tahoma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rgbClr val="006600"/>
          </a:solidFill>
          <a:latin typeface="Tahoma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rgbClr val="006600"/>
          </a:solidFill>
          <a:latin typeface="Tahoma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rgbClr val="006600"/>
          </a:solidFill>
          <a:latin typeface="Tahoma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rgbClr val="006600"/>
          </a:solidFill>
          <a:latin typeface="Tahoma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Char char="•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Char char="•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Char char="•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Char char="•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17.wmf"/><Relationship Id="rId4" Type="http://schemas.openxmlformats.org/officeDocument/2006/relationships/oleObject" Target="../embeddings/oleObject7.bin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18.wmf"/><Relationship Id="rId4" Type="http://schemas.openxmlformats.org/officeDocument/2006/relationships/oleObject" Target="../embeddings/oleObject8.bin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19.wmf"/><Relationship Id="rId4" Type="http://schemas.openxmlformats.org/officeDocument/2006/relationships/oleObject" Target="../embeddings/oleObject9.bin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20.wmf"/><Relationship Id="rId5" Type="http://schemas.openxmlformats.org/officeDocument/2006/relationships/oleObject" Target="../embeddings/oleObject10.bin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20.wmf"/><Relationship Id="rId5" Type="http://schemas.openxmlformats.org/officeDocument/2006/relationships/oleObject" Target="../embeddings/oleObject11.bin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4.bin"/><Relationship Id="rId3" Type="http://schemas.openxmlformats.org/officeDocument/2006/relationships/notesSlide" Target="../notesSlides/notesSlide17.xml"/><Relationship Id="rId7" Type="http://schemas.openxmlformats.org/officeDocument/2006/relationships/image" Target="../media/image23.wmf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1.vml"/><Relationship Id="rId6" Type="http://schemas.openxmlformats.org/officeDocument/2006/relationships/oleObject" Target="../embeddings/oleObject13.bin"/><Relationship Id="rId5" Type="http://schemas.openxmlformats.org/officeDocument/2006/relationships/image" Target="../media/image22.wmf"/><Relationship Id="rId4" Type="http://schemas.openxmlformats.org/officeDocument/2006/relationships/oleObject" Target="../embeddings/oleObject12.bin"/><Relationship Id="rId9" Type="http://schemas.openxmlformats.org/officeDocument/2006/relationships/image" Target="../media/image20.wm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4.emf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://rinuboney.github.io/2016/01/19/ladder-network.html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7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1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scikit-learn.org/stable/modules/naive_bayes.html" TargetMode="External"/><Relationship Id="rId7" Type="http://schemas.openxmlformats.org/officeDocument/2006/relationships/hyperlink" Target="https://www.cs.cmu.edu/~./awm/tutorials/gmm.html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3.xml"/><Relationship Id="rId6" Type="http://schemas.openxmlformats.org/officeDocument/2006/relationships/hyperlink" Target="http://scikit-learn.org/stable/modules/mixture.html" TargetMode="External"/><Relationship Id="rId5" Type="http://schemas.openxmlformats.org/officeDocument/2006/relationships/hyperlink" Target="https://www.cs.cmu.edu/~./awm/tutorials/prob.html" TargetMode="External"/><Relationship Id="rId4" Type="http://schemas.openxmlformats.org/officeDocument/2006/relationships/hyperlink" Target="http://www.cs.cmu.edu/~tom/mlbook/NBayesLogReg.pdf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1.wmf"/><Relationship Id="rId4" Type="http://schemas.openxmlformats.org/officeDocument/2006/relationships/oleObject" Target="../embeddings/oleObject1.bin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2.wmf"/><Relationship Id="rId4" Type="http://schemas.openxmlformats.org/officeDocument/2006/relationships/oleObject" Target="../embeddings/oleObject2.bin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13.wmf"/><Relationship Id="rId4" Type="http://schemas.openxmlformats.org/officeDocument/2006/relationships/oleObject" Target="../embeddings/oleObject3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7" Type="http://schemas.openxmlformats.org/officeDocument/2006/relationships/image" Target="../media/image15.wmf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5.bin"/><Relationship Id="rId5" Type="http://schemas.openxmlformats.org/officeDocument/2006/relationships/image" Target="../media/image14.wmf"/><Relationship Id="rId4" Type="http://schemas.openxmlformats.org/officeDocument/2006/relationships/oleObject" Target="../embeddings/oleObject4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16.wmf"/><Relationship Id="rId4" Type="http://schemas.openxmlformats.org/officeDocument/2006/relationships/oleObject" Target="../embeddings/oleObject6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3"/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73" t="-159" r="240" b="159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solidFill>
            <a:srgbClr val="E4ED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685800" y="990600"/>
            <a:ext cx="7772400" cy="147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defTabSz="914353" eaLnBrk="1" hangingPunct="1">
              <a:defRPr/>
            </a:pPr>
            <a:r>
              <a:rPr lang="en-US" sz="3600" kern="0" dirty="0">
                <a:solidFill>
                  <a:srgbClr val="000000"/>
                </a:solidFill>
                <a:latin typeface="Arial"/>
                <a:sym typeface="Helvetica Light"/>
              </a:rPr>
              <a:t>Machine Learning for </a:t>
            </a:r>
            <a:r>
              <a:rPr lang="en-US" sz="3600" kern="0" dirty="0" smtClean="0">
                <a:solidFill>
                  <a:srgbClr val="000000"/>
                </a:solidFill>
                <a:latin typeface="Arial"/>
                <a:sym typeface="Helvetica Light"/>
              </a:rPr>
              <a:t>Cities</a:t>
            </a:r>
            <a:endParaRPr lang="en-US" sz="3600" kern="0" dirty="0">
              <a:solidFill>
                <a:srgbClr val="000000"/>
              </a:solidFill>
              <a:latin typeface="Arial"/>
              <a:sym typeface="Helvetica Light"/>
            </a:endParaRPr>
          </a:p>
          <a:p>
            <a:pPr algn="ctr" defTabSz="914353" eaLnBrk="1" hangingPunct="1">
              <a:defRPr/>
            </a:pPr>
            <a:r>
              <a:rPr lang="en-US" sz="3600" kern="0" dirty="0">
                <a:solidFill>
                  <a:srgbClr val="000000"/>
                </a:solidFill>
                <a:latin typeface="Arial"/>
                <a:sym typeface="Helvetica Light"/>
              </a:rPr>
              <a:t> CUSP-GX </a:t>
            </a:r>
            <a:r>
              <a:rPr lang="en-US" sz="3600" kern="0" dirty="0" smtClean="0">
                <a:solidFill>
                  <a:srgbClr val="000000"/>
                </a:solidFill>
                <a:latin typeface="Arial"/>
                <a:sym typeface="Helvetica Light"/>
              </a:rPr>
              <a:t>5003.001</a:t>
            </a:r>
            <a:r>
              <a:rPr lang="en-US" sz="3600" kern="0" dirty="0">
                <a:solidFill>
                  <a:srgbClr val="000000"/>
                </a:solidFill>
                <a:latin typeface="Arial"/>
                <a:sym typeface="Helvetica Light"/>
              </a:rPr>
              <a:t>, Spring </a:t>
            </a:r>
            <a:r>
              <a:rPr lang="en-US" sz="3600" kern="0" dirty="0" smtClean="0">
                <a:solidFill>
                  <a:srgbClr val="000000"/>
                </a:solidFill>
                <a:latin typeface="Arial"/>
                <a:sym typeface="Helvetica Light"/>
              </a:rPr>
              <a:t>2023</a:t>
            </a:r>
            <a:endParaRPr lang="en-US" sz="3600" kern="0" dirty="0">
              <a:solidFill>
                <a:srgbClr val="000000"/>
              </a:solidFill>
              <a:latin typeface="Arial"/>
              <a:sym typeface="Helvetica Light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1257300" y="2819400"/>
            <a:ext cx="6600825" cy="1649413"/>
          </a:xfrm>
          <a:prstGeom prst="rect">
            <a:avLst/>
          </a:prstGeom>
          <a:solidFill>
            <a:srgbClr val="CCCCFF"/>
          </a:solidFill>
          <a:ln>
            <a:noFill/>
          </a:ln>
          <a:extLst/>
        </p:spPr>
        <p:txBody>
          <a:bodyPr/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800">
                <a:solidFill>
                  <a:schemeClr val="tx1"/>
                </a:solidFill>
                <a:latin typeface="+mn-lt"/>
              </a:defRPr>
            </a:lvl2pPr>
            <a:lvl3pPr marL="9144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400">
                <a:solidFill>
                  <a:schemeClr val="tx1"/>
                </a:solidFill>
                <a:latin typeface="+mn-lt"/>
              </a:defRPr>
            </a:lvl3pPr>
            <a:lvl4pPr marL="13716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4pPr>
            <a:lvl5pPr marL="18288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5pPr>
            <a:lvl6pPr marL="22860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6pPr>
            <a:lvl7pPr marL="27432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7pPr>
            <a:lvl8pPr marL="32004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8pPr>
            <a:lvl9pPr marL="36576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>
              <a:defRPr/>
            </a:pPr>
            <a:r>
              <a:rPr lang="en-US" altLang="en-US" u="sng" kern="0" dirty="0" smtClean="0"/>
              <a:t>Lecture 5</a:t>
            </a:r>
            <a:r>
              <a:rPr lang="en-US" altLang="en-US" kern="0" dirty="0" smtClean="0"/>
              <a:t>: Bayesian Methods for Supervised, Semi-Supervised,      and Unsupervised Learning</a:t>
            </a:r>
          </a:p>
        </p:txBody>
      </p:sp>
      <p:sp>
        <p:nvSpPr>
          <p:cNvPr id="7173" name="TextBox 2"/>
          <p:cNvSpPr txBox="1">
            <a:spLocks noChangeArrowheads="1"/>
          </p:cNvSpPr>
          <p:nvPr/>
        </p:nvSpPr>
        <p:spPr bwMode="auto">
          <a:xfrm>
            <a:off x="3321050" y="265113"/>
            <a:ext cx="5297488" cy="461962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200" u="sng"/>
              <a:t>Acknowledgement</a:t>
            </a:r>
            <a:r>
              <a:rPr lang="en-US" altLang="en-US" sz="1200"/>
              <a:t>: these slides are partially based on Machine Learning for Cities course material from Dr. Stanislav Sobolevsky, used with permission.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5"/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8229600" cy="695325"/>
          </a:xfrm>
        </p:spPr>
        <p:txBody>
          <a:bodyPr/>
          <a:lstStyle/>
          <a:p>
            <a:pPr eaLnBrk="1" hangingPunct="1"/>
            <a:r>
              <a:rPr lang="en-US" altLang="en-US" smtClean="0"/>
              <a:t>Model-based classification</a:t>
            </a:r>
          </a:p>
        </p:txBody>
      </p:sp>
      <p:sp>
        <p:nvSpPr>
          <p:cNvPr id="25603" name="Text Box 63"/>
          <p:cNvSpPr txBox="1">
            <a:spLocks noChangeArrowheads="1"/>
          </p:cNvSpPr>
          <p:nvPr/>
        </p:nvSpPr>
        <p:spPr bwMode="auto">
          <a:xfrm>
            <a:off x="592138" y="833438"/>
            <a:ext cx="7924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buClr>
                <a:srgbClr val="000000"/>
              </a:buClr>
              <a:buFontTx/>
              <a:buNone/>
            </a:pPr>
            <a:r>
              <a:rPr lang="en-US" altLang="en-US" sz="2400" u="sng">
                <a:solidFill>
                  <a:srgbClr val="000000"/>
                </a:solidFill>
              </a:rPr>
              <a:t>Dataset representation</a:t>
            </a:r>
            <a:r>
              <a:rPr lang="en-US" altLang="en-US" sz="2400">
                <a:solidFill>
                  <a:srgbClr val="000000"/>
                </a:solidFill>
              </a:rPr>
              <a:t>: records x</a:t>
            </a:r>
            <a:r>
              <a:rPr lang="en-US" altLang="en-US" sz="2400" baseline="-25000">
                <a:solidFill>
                  <a:srgbClr val="000000"/>
                </a:solidFill>
              </a:rPr>
              <a:t>i</a:t>
            </a:r>
            <a:r>
              <a:rPr lang="en-US" altLang="en-US" sz="2400">
                <a:solidFill>
                  <a:srgbClr val="000000"/>
                </a:solidFill>
              </a:rPr>
              <a:t>, attributes A</a:t>
            </a:r>
            <a:r>
              <a:rPr lang="en-US" altLang="en-US" sz="2400" baseline="-25000">
                <a:solidFill>
                  <a:srgbClr val="000000"/>
                </a:solidFill>
              </a:rPr>
              <a:t>j</a:t>
            </a:r>
            <a:r>
              <a:rPr lang="en-US" altLang="en-US" sz="2400">
                <a:solidFill>
                  <a:srgbClr val="000000"/>
                </a:solidFill>
              </a:rPr>
              <a:t>, values v</a:t>
            </a:r>
            <a:r>
              <a:rPr lang="en-US" altLang="en-US" sz="2400" baseline="-25000">
                <a:solidFill>
                  <a:srgbClr val="000000"/>
                </a:solidFill>
              </a:rPr>
              <a:t>ij</a:t>
            </a:r>
            <a:endParaRPr lang="en-US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868757" name="Text Box 405"/>
          <p:cNvSpPr txBox="1">
            <a:spLocks noChangeArrowheads="1"/>
          </p:cNvSpPr>
          <p:nvPr/>
        </p:nvSpPr>
        <p:spPr bwMode="auto">
          <a:xfrm>
            <a:off x="546100" y="2540000"/>
            <a:ext cx="8016875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To decide whether the patient’s risk is high or low, we must first compute the likelihood of seeing his attribute values for both high-risk and low-risk groups:</a:t>
            </a:r>
          </a:p>
        </p:txBody>
      </p:sp>
      <p:sp>
        <p:nvSpPr>
          <p:cNvPr id="868758" name="Text Box 406"/>
          <p:cNvSpPr txBox="1">
            <a:spLocks noChangeArrowheads="1"/>
          </p:cNvSpPr>
          <p:nvPr/>
        </p:nvSpPr>
        <p:spPr bwMode="auto">
          <a:xfrm>
            <a:off x="1800225" y="3260725"/>
            <a:ext cx="5516563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Arial" panose="020B0604020202020204" pitchFamily="34" charset="0"/>
              </a:rPr>
              <a:t>Pr(Gender = Male, BMI = 26, Diabetes = Yes | Risk = High)</a:t>
            </a:r>
          </a:p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Arial" panose="020B0604020202020204" pitchFamily="34" charset="0"/>
              </a:rPr>
              <a:t>Pr(Gender = Male, BMI = 26, Diabetes = Yes | Risk = Low)</a:t>
            </a:r>
          </a:p>
        </p:txBody>
      </p:sp>
      <p:sp>
        <p:nvSpPr>
          <p:cNvPr id="868759" name="Text Box 407"/>
          <p:cNvSpPr txBox="1">
            <a:spLocks noChangeArrowheads="1"/>
          </p:cNvSpPr>
          <p:nvPr/>
        </p:nvSpPr>
        <p:spPr bwMode="auto">
          <a:xfrm>
            <a:off x="1377950" y="4564063"/>
            <a:ext cx="6362700" cy="822325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2400" u="sng">
                <a:solidFill>
                  <a:srgbClr val="000000"/>
                </a:solidFill>
                <a:latin typeface="Arial" panose="020B0604020202020204" pitchFamily="34" charset="0"/>
              </a:rPr>
              <a:t>Naïve Bayes assumption</a:t>
            </a:r>
            <a:r>
              <a:rPr lang="en-US" altLang="en-US" sz="2400">
                <a:solidFill>
                  <a:srgbClr val="000000"/>
                </a:solidFill>
                <a:latin typeface="Arial" panose="020B0604020202020204" pitchFamily="34" charset="0"/>
              </a:rPr>
              <a:t>: All attribute values are conditionally independent given the class.</a:t>
            </a:r>
          </a:p>
        </p:txBody>
      </p:sp>
      <p:graphicFrame>
        <p:nvGraphicFramePr>
          <p:cNvPr id="868841" name="Group 489"/>
          <p:cNvGraphicFramePr>
            <a:graphicFrameLocks noGrp="1"/>
          </p:cNvGraphicFramePr>
          <p:nvPr/>
        </p:nvGraphicFramePr>
        <p:xfrm>
          <a:off x="1981200" y="1473200"/>
          <a:ext cx="5146675" cy="804863"/>
        </p:xfrm>
        <a:graphic>
          <a:graphicData uri="http://schemas.openxmlformats.org/drawingml/2006/table">
            <a:tbl>
              <a:tblPr/>
              <a:tblGrid>
                <a:gridCol w="10112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89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96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367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655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Gender</a:t>
                      </a:r>
                    </a:p>
                  </a:txBody>
                  <a:tcPr marT="45756" marB="4575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BMI</a:t>
                      </a:r>
                    </a:p>
                  </a:txBody>
                  <a:tcPr marT="45756" marB="4575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Diabetes?</a:t>
                      </a:r>
                    </a:p>
                  </a:txBody>
                  <a:tcPr marT="45756" marB="4575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Heart attack risk</a:t>
                      </a:r>
                    </a:p>
                  </a:txBody>
                  <a:tcPr marT="45756" marB="4575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831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Male</a:t>
                      </a:r>
                    </a:p>
                  </a:txBody>
                  <a:tcPr marT="45756" marB="4575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26</a:t>
                      </a:r>
                    </a:p>
                  </a:txBody>
                  <a:tcPr marT="45756" marB="4575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Yes</a:t>
                      </a:r>
                    </a:p>
                  </a:txBody>
                  <a:tcPr marT="45756" marB="4575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???</a:t>
                      </a:r>
                    </a:p>
                  </a:txBody>
                  <a:tcPr marT="45756" marB="4575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68848" name="Text Box 496"/>
          <p:cNvSpPr txBox="1">
            <a:spLocks noChangeArrowheads="1"/>
          </p:cNvSpPr>
          <p:nvPr/>
        </p:nvSpPr>
        <p:spPr bwMode="auto">
          <a:xfrm>
            <a:off x="388938" y="3946525"/>
            <a:ext cx="8342312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Arial" panose="020B0604020202020204" pitchFamily="34" charset="0"/>
              </a:rPr>
              <a:t>Pr(Gender, BMI, Diabetes | Risk) = Pr(Gender | Risk) Pr(BMI | Risk) Pr(Diabetes | Risk)</a:t>
            </a:r>
          </a:p>
        </p:txBody>
      </p:sp>
      <p:graphicFrame>
        <p:nvGraphicFramePr>
          <p:cNvPr id="868849" name="Object 497"/>
          <p:cNvGraphicFramePr>
            <a:graphicFrameLocks noChangeAspect="1"/>
          </p:cNvGraphicFramePr>
          <p:nvPr/>
        </p:nvGraphicFramePr>
        <p:xfrm>
          <a:off x="2425700" y="5527675"/>
          <a:ext cx="4281488" cy="668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65" name="Equation" r:id="rId4" imgW="2362200" imgH="368300" progId="Equation.3">
                  <p:embed/>
                </p:oleObj>
              </mc:Choice>
              <mc:Fallback>
                <p:oleObj name="Equation" r:id="rId4" imgW="2362200" imgH="368300" progId="Equation.3">
                  <p:embed/>
                  <p:pic>
                    <p:nvPicPr>
                      <p:cNvPr id="0" name="Object 49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25700" y="5527675"/>
                        <a:ext cx="4281488" cy="668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8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8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8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88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8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8757" grpId="0"/>
      <p:bldP spid="868758" grpId="0"/>
      <p:bldP spid="868759" grpId="0" animBg="1"/>
      <p:bldP spid="86884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55" name="Rectangle 55"/>
          <p:cNvSpPr>
            <a:spLocks noChangeArrowheads="1"/>
          </p:cNvSpPr>
          <p:nvPr/>
        </p:nvSpPr>
        <p:spPr bwMode="auto">
          <a:xfrm>
            <a:off x="2379663" y="5837238"/>
            <a:ext cx="501650" cy="300037"/>
          </a:xfrm>
          <a:prstGeom prst="rect">
            <a:avLst/>
          </a:prstGeom>
          <a:solidFill>
            <a:srgbClr val="FF99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endParaRPr lang="en-US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921637" name="Text Box 37"/>
          <p:cNvSpPr txBox="1">
            <a:spLocks noChangeArrowheads="1"/>
          </p:cNvSpPr>
          <p:nvPr/>
        </p:nvSpPr>
        <p:spPr bwMode="auto">
          <a:xfrm>
            <a:off x="2320925" y="5802313"/>
            <a:ext cx="6286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0.53</a:t>
            </a:r>
          </a:p>
        </p:txBody>
      </p:sp>
      <p:sp>
        <p:nvSpPr>
          <p:cNvPr id="2765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8229600" cy="695325"/>
          </a:xfrm>
        </p:spPr>
        <p:txBody>
          <a:bodyPr/>
          <a:lstStyle/>
          <a:p>
            <a:pPr eaLnBrk="1" hangingPunct="1"/>
            <a:r>
              <a:rPr lang="en-US" altLang="en-US" smtClean="0"/>
              <a:t>Model-based classification</a:t>
            </a:r>
          </a:p>
        </p:txBody>
      </p:sp>
      <p:sp>
        <p:nvSpPr>
          <p:cNvPr id="27653" name="Text Box 3"/>
          <p:cNvSpPr txBox="1">
            <a:spLocks noChangeArrowheads="1"/>
          </p:cNvSpPr>
          <p:nvPr/>
        </p:nvSpPr>
        <p:spPr bwMode="auto">
          <a:xfrm>
            <a:off x="592138" y="833438"/>
            <a:ext cx="7924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buClr>
                <a:srgbClr val="000000"/>
              </a:buClr>
              <a:buFontTx/>
              <a:buNone/>
            </a:pPr>
            <a:r>
              <a:rPr lang="en-US" altLang="en-US" sz="2400" u="sng">
                <a:solidFill>
                  <a:srgbClr val="000000"/>
                </a:solidFill>
              </a:rPr>
              <a:t>Dataset representation</a:t>
            </a:r>
            <a:r>
              <a:rPr lang="en-US" altLang="en-US" sz="2400">
                <a:solidFill>
                  <a:srgbClr val="000000"/>
                </a:solidFill>
              </a:rPr>
              <a:t>: records x</a:t>
            </a:r>
            <a:r>
              <a:rPr lang="en-US" altLang="en-US" sz="2400" baseline="-25000">
                <a:solidFill>
                  <a:srgbClr val="000000"/>
                </a:solidFill>
              </a:rPr>
              <a:t>i</a:t>
            </a:r>
            <a:r>
              <a:rPr lang="en-US" altLang="en-US" sz="2400">
                <a:solidFill>
                  <a:srgbClr val="000000"/>
                </a:solidFill>
              </a:rPr>
              <a:t>, attributes A</a:t>
            </a:r>
            <a:r>
              <a:rPr lang="en-US" altLang="en-US" sz="2400" baseline="-25000">
                <a:solidFill>
                  <a:srgbClr val="000000"/>
                </a:solidFill>
              </a:rPr>
              <a:t>j</a:t>
            </a:r>
            <a:r>
              <a:rPr lang="en-US" altLang="en-US" sz="2400">
                <a:solidFill>
                  <a:srgbClr val="000000"/>
                </a:solidFill>
              </a:rPr>
              <a:t>, values v</a:t>
            </a:r>
            <a:r>
              <a:rPr lang="en-US" altLang="en-US" sz="2400" baseline="-25000">
                <a:solidFill>
                  <a:srgbClr val="000000"/>
                </a:solidFill>
              </a:rPr>
              <a:t>ij</a:t>
            </a:r>
            <a:endParaRPr lang="en-US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7654" name="Text Box 4"/>
          <p:cNvSpPr txBox="1">
            <a:spLocks noChangeArrowheads="1"/>
          </p:cNvSpPr>
          <p:nvPr/>
        </p:nvSpPr>
        <p:spPr bwMode="auto">
          <a:xfrm>
            <a:off x="546100" y="2540000"/>
            <a:ext cx="8016875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To decide whether the patient’s risk is high or low, we must first compute the likelihood of seeing his attribute values for both high-risk and low-risk groups:</a:t>
            </a:r>
          </a:p>
        </p:txBody>
      </p:sp>
      <p:sp>
        <p:nvSpPr>
          <p:cNvPr id="27655" name="Text Box 5"/>
          <p:cNvSpPr txBox="1">
            <a:spLocks noChangeArrowheads="1"/>
          </p:cNvSpPr>
          <p:nvPr/>
        </p:nvSpPr>
        <p:spPr bwMode="auto">
          <a:xfrm>
            <a:off x="1800225" y="3260725"/>
            <a:ext cx="5516563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Arial" panose="020B0604020202020204" pitchFamily="34" charset="0"/>
              </a:rPr>
              <a:t>Pr(Gender = Male, BMI = 26, Diabetes = Yes | Risk = High)</a:t>
            </a:r>
          </a:p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Arial" panose="020B0604020202020204" pitchFamily="34" charset="0"/>
              </a:rPr>
              <a:t>Pr(Gender = Male, BMI = 26, Diabetes = Yes | Risk = Low)</a:t>
            </a:r>
          </a:p>
        </p:txBody>
      </p:sp>
      <p:graphicFrame>
        <p:nvGraphicFramePr>
          <p:cNvPr id="921607" name="Group 7"/>
          <p:cNvGraphicFramePr>
            <a:graphicFrameLocks noGrp="1"/>
          </p:cNvGraphicFramePr>
          <p:nvPr/>
        </p:nvGraphicFramePr>
        <p:xfrm>
          <a:off x="1981200" y="1473200"/>
          <a:ext cx="5146675" cy="804863"/>
        </p:xfrm>
        <a:graphic>
          <a:graphicData uri="http://schemas.openxmlformats.org/drawingml/2006/table">
            <a:tbl>
              <a:tblPr/>
              <a:tblGrid>
                <a:gridCol w="10112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89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96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367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655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Gender</a:t>
                      </a:r>
                    </a:p>
                  </a:txBody>
                  <a:tcPr marT="45756" marB="4575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BMI</a:t>
                      </a:r>
                    </a:p>
                  </a:txBody>
                  <a:tcPr marT="45756" marB="4575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Diabetes?</a:t>
                      </a:r>
                    </a:p>
                  </a:txBody>
                  <a:tcPr marT="45756" marB="4575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Heart attack risk</a:t>
                      </a:r>
                    </a:p>
                  </a:txBody>
                  <a:tcPr marT="45756" marB="4575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831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Male</a:t>
                      </a:r>
                    </a:p>
                  </a:txBody>
                  <a:tcPr marT="45756" marB="4575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26</a:t>
                      </a:r>
                    </a:p>
                  </a:txBody>
                  <a:tcPr marT="45756" marB="4575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Yes</a:t>
                      </a:r>
                    </a:p>
                  </a:txBody>
                  <a:tcPr marT="45756" marB="4575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???</a:t>
                      </a:r>
                    </a:p>
                  </a:txBody>
                  <a:tcPr marT="45756" marB="4575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7673" name="Text Box 24"/>
          <p:cNvSpPr txBox="1">
            <a:spLocks noChangeArrowheads="1"/>
          </p:cNvSpPr>
          <p:nvPr/>
        </p:nvSpPr>
        <p:spPr bwMode="auto">
          <a:xfrm>
            <a:off x="388938" y="3946525"/>
            <a:ext cx="8342312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Arial" panose="020B0604020202020204" pitchFamily="34" charset="0"/>
              </a:rPr>
              <a:t>Pr(Gender, BMI, Diabetes | Risk) = Pr(Gender | Risk) Pr(BMI | Risk) Pr(Diabetes | Risk)</a:t>
            </a:r>
          </a:p>
        </p:txBody>
      </p:sp>
      <p:sp>
        <p:nvSpPr>
          <p:cNvPr id="27674" name="Text Box 26"/>
          <p:cNvSpPr txBox="1">
            <a:spLocks noChangeArrowheads="1"/>
          </p:cNvSpPr>
          <p:nvPr/>
        </p:nvSpPr>
        <p:spPr bwMode="auto">
          <a:xfrm>
            <a:off x="727075" y="4929188"/>
            <a:ext cx="7556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800" u="sng">
                <a:solidFill>
                  <a:srgbClr val="000000"/>
                </a:solidFill>
                <a:latin typeface="Arial" panose="020B0604020202020204" pitchFamily="34" charset="0"/>
              </a:rPr>
              <a:t>Class</a:t>
            </a:r>
          </a:p>
        </p:txBody>
      </p:sp>
      <p:sp>
        <p:nvSpPr>
          <p:cNvPr id="27675" name="Text Box 27"/>
          <p:cNvSpPr txBox="1">
            <a:spLocks noChangeArrowheads="1"/>
          </p:cNvSpPr>
          <p:nvPr/>
        </p:nvSpPr>
        <p:spPr bwMode="auto">
          <a:xfrm>
            <a:off x="446088" y="5380038"/>
            <a:ext cx="13081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Risk = Low</a:t>
            </a:r>
          </a:p>
        </p:txBody>
      </p:sp>
      <p:sp>
        <p:nvSpPr>
          <p:cNvPr id="27676" name="Text Box 28"/>
          <p:cNvSpPr txBox="1">
            <a:spLocks noChangeArrowheads="1"/>
          </p:cNvSpPr>
          <p:nvPr/>
        </p:nvSpPr>
        <p:spPr bwMode="auto">
          <a:xfrm>
            <a:off x="420688" y="5800725"/>
            <a:ext cx="13589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Risk = High</a:t>
            </a:r>
          </a:p>
        </p:txBody>
      </p:sp>
      <p:sp>
        <p:nvSpPr>
          <p:cNvPr id="27677" name="Text Box 30"/>
          <p:cNvSpPr txBox="1">
            <a:spLocks noChangeArrowheads="1"/>
          </p:cNvSpPr>
          <p:nvPr/>
        </p:nvSpPr>
        <p:spPr bwMode="auto">
          <a:xfrm>
            <a:off x="1789113" y="4930775"/>
            <a:ext cx="17018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800" u="sng">
                <a:solidFill>
                  <a:srgbClr val="000000"/>
                </a:solidFill>
                <a:latin typeface="Arial" panose="020B0604020202020204" pitchFamily="34" charset="0"/>
              </a:rPr>
              <a:t>Gender = Male</a:t>
            </a:r>
          </a:p>
        </p:txBody>
      </p:sp>
      <p:sp>
        <p:nvSpPr>
          <p:cNvPr id="27678" name="Text Box 35"/>
          <p:cNvSpPr txBox="1">
            <a:spLocks noChangeArrowheads="1"/>
          </p:cNvSpPr>
          <p:nvPr/>
        </p:nvSpPr>
        <p:spPr bwMode="auto">
          <a:xfrm>
            <a:off x="3695700" y="4929188"/>
            <a:ext cx="11049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800" u="sng">
                <a:solidFill>
                  <a:srgbClr val="000000"/>
                </a:solidFill>
                <a:latin typeface="Arial" panose="020B0604020202020204" pitchFamily="34" charset="0"/>
              </a:rPr>
              <a:t>BMI = 26</a:t>
            </a:r>
          </a:p>
        </p:txBody>
      </p:sp>
      <p:sp>
        <p:nvSpPr>
          <p:cNvPr id="27679" name="Text Box 36"/>
          <p:cNvSpPr txBox="1">
            <a:spLocks noChangeArrowheads="1"/>
          </p:cNvSpPr>
          <p:nvPr/>
        </p:nvSpPr>
        <p:spPr bwMode="auto">
          <a:xfrm>
            <a:off x="4946650" y="4930775"/>
            <a:ext cx="17399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800" u="sng">
                <a:solidFill>
                  <a:srgbClr val="000000"/>
                </a:solidFill>
                <a:latin typeface="Arial" panose="020B0604020202020204" pitchFamily="34" charset="0"/>
              </a:rPr>
              <a:t>Diabetes = Yes</a:t>
            </a:r>
          </a:p>
        </p:txBody>
      </p:sp>
      <p:sp>
        <p:nvSpPr>
          <p:cNvPr id="921638" name="Text Box 38"/>
          <p:cNvSpPr txBox="1">
            <a:spLocks noChangeArrowheads="1"/>
          </p:cNvSpPr>
          <p:nvPr/>
        </p:nvSpPr>
        <p:spPr bwMode="auto">
          <a:xfrm>
            <a:off x="2325688" y="5381625"/>
            <a:ext cx="6286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0.44</a:t>
            </a:r>
          </a:p>
        </p:txBody>
      </p:sp>
      <p:sp>
        <p:nvSpPr>
          <p:cNvPr id="921639" name="Text Box 39"/>
          <p:cNvSpPr txBox="1">
            <a:spLocks noChangeArrowheads="1"/>
          </p:cNvSpPr>
          <p:nvPr/>
        </p:nvSpPr>
        <p:spPr bwMode="auto">
          <a:xfrm>
            <a:off x="5413375" y="5380038"/>
            <a:ext cx="6286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0.03</a:t>
            </a:r>
          </a:p>
        </p:txBody>
      </p:sp>
      <p:sp>
        <p:nvSpPr>
          <p:cNvPr id="921640" name="Text Box 40"/>
          <p:cNvSpPr txBox="1">
            <a:spLocks noChangeArrowheads="1"/>
          </p:cNvSpPr>
          <p:nvPr/>
        </p:nvSpPr>
        <p:spPr bwMode="auto">
          <a:xfrm>
            <a:off x="5410200" y="5802313"/>
            <a:ext cx="6286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0.45</a:t>
            </a:r>
          </a:p>
        </p:txBody>
      </p:sp>
      <p:sp>
        <p:nvSpPr>
          <p:cNvPr id="27683" name="Text Box 41"/>
          <p:cNvSpPr txBox="1">
            <a:spLocks noChangeArrowheads="1"/>
          </p:cNvSpPr>
          <p:nvPr/>
        </p:nvSpPr>
        <p:spPr bwMode="auto">
          <a:xfrm>
            <a:off x="3244850" y="4456113"/>
            <a:ext cx="20447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Pr(A</a:t>
            </a:r>
            <a:r>
              <a:rPr lang="en-US" altLang="en-US" sz="1800" baseline="-25000">
                <a:solidFill>
                  <a:srgbClr val="000000"/>
                </a:solidFill>
                <a:latin typeface="Arial" panose="020B0604020202020204" pitchFamily="34" charset="0"/>
              </a:rPr>
              <a:t>j</a:t>
            </a: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 = v</a:t>
            </a:r>
            <a:r>
              <a:rPr lang="en-US" altLang="en-US" sz="1800" baseline="-25000">
                <a:solidFill>
                  <a:srgbClr val="000000"/>
                </a:solidFill>
                <a:latin typeface="Arial" panose="020B0604020202020204" pitchFamily="34" charset="0"/>
              </a:rPr>
              <a:t>ij</a:t>
            </a: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 | C = C</a:t>
            </a:r>
            <a:r>
              <a:rPr lang="en-US" altLang="en-US" sz="1800" baseline="-25000">
                <a:solidFill>
                  <a:srgbClr val="000000"/>
                </a:solidFill>
                <a:latin typeface="Arial" panose="020B0604020202020204" pitchFamily="34" charset="0"/>
              </a:rPr>
              <a:t>k</a:t>
            </a: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)</a:t>
            </a:r>
          </a:p>
        </p:txBody>
      </p:sp>
      <p:sp>
        <p:nvSpPr>
          <p:cNvPr id="27684" name="Line 42"/>
          <p:cNvSpPr>
            <a:spLocks noChangeShapeType="1"/>
          </p:cNvSpPr>
          <p:nvPr/>
        </p:nvSpPr>
        <p:spPr bwMode="auto">
          <a:xfrm flipH="1">
            <a:off x="1919288" y="4648200"/>
            <a:ext cx="11906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685" name="Line 43"/>
          <p:cNvSpPr>
            <a:spLocks noChangeShapeType="1"/>
          </p:cNvSpPr>
          <p:nvPr/>
        </p:nvSpPr>
        <p:spPr bwMode="auto">
          <a:xfrm flipH="1">
            <a:off x="5426075" y="4649788"/>
            <a:ext cx="11906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686" name="Line 44"/>
          <p:cNvSpPr>
            <a:spLocks noChangeShapeType="1"/>
          </p:cNvSpPr>
          <p:nvPr/>
        </p:nvSpPr>
        <p:spPr bwMode="auto">
          <a:xfrm>
            <a:off x="1919288" y="4659313"/>
            <a:ext cx="0" cy="1873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687" name="Line 45"/>
          <p:cNvSpPr>
            <a:spLocks noChangeShapeType="1"/>
          </p:cNvSpPr>
          <p:nvPr/>
        </p:nvSpPr>
        <p:spPr bwMode="auto">
          <a:xfrm>
            <a:off x="6619875" y="4660900"/>
            <a:ext cx="0" cy="1873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688" name="Text Box 46"/>
          <p:cNvSpPr txBox="1">
            <a:spLocks noChangeArrowheads="1"/>
          </p:cNvSpPr>
          <p:nvPr/>
        </p:nvSpPr>
        <p:spPr bwMode="auto">
          <a:xfrm>
            <a:off x="6950075" y="4929188"/>
            <a:ext cx="1708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800" u="sng">
                <a:solidFill>
                  <a:srgbClr val="000000"/>
                </a:solidFill>
                <a:latin typeface="Arial" panose="020B0604020202020204" pitchFamily="34" charset="0"/>
              </a:rPr>
              <a:t>Total likelihood</a:t>
            </a:r>
          </a:p>
        </p:txBody>
      </p:sp>
      <p:sp>
        <p:nvSpPr>
          <p:cNvPr id="921647" name="Text Box 47"/>
          <p:cNvSpPr txBox="1">
            <a:spLocks noChangeArrowheads="1"/>
          </p:cNvSpPr>
          <p:nvPr/>
        </p:nvSpPr>
        <p:spPr bwMode="auto">
          <a:xfrm>
            <a:off x="3937000" y="5381625"/>
            <a:ext cx="6286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0.01</a:t>
            </a:r>
          </a:p>
        </p:txBody>
      </p:sp>
      <p:sp>
        <p:nvSpPr>
          <p:cNvPr id="921648" name="Text Box 48"/>
          <p:cNvSpPr txBox="1">
            <a:spLocks noChangeArrowheads="1"/>
          </p:cNvSpPr>
          <p:nvPr/>
        </p:nvSpPr>
        <p:spPr bwMode="auto">
          <a:xfrm>
            <a:off x="3938588" y="5802313"/>
            <a:ext cx="6286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0.02</a:t>
            </a:r>
          </a:p>
        </p:txBody>
      </p:sp>
      <p:sp>
        <p:nvSpPr>
          <p:cNvPr id="27691" name="Text Box 49"/>
          <p:cNvSpPr txBox="1">
            <a:spLocks noChangeArrowheads="1"/>
          </p:cNvSpPr>
          <p:nvPr/>
        </p:nvSpPr>
        <p:spPr bwMode="auto">
          <a:xfrm>
            <a:off x="7038975" y="4451350"/>
            <a:ext cx="156527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Pr(x</a:t>
            </a:r>
            <a:r>
              <a:rPr lang="en-US" altLang="en-US" sz="1800" baseline="-25000">
                <a:solidFill>
                  <a:srgbClr val="000000"/>
                </a:solidFill>
                <a:latin typeface="Arial" panose="020B0604020202020204" pitchFamily="34" charset="0"/>
              </a:rPr>
              <a:t>i</a:t>
            </a: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 | C = C</a:t>
            </a:r>
            <a:r>
              <a:rPr lang="en-US" altLang="en-US" sz="1800" baseline="-25000">
                <a:solidFill>
                  <a:srgbClr val="000000"/>
                </a:solidFill>
                <a:latin typeface="Arial" panose="020B0604020202020204" pitchFamily="34" charset="0"/>
              </a:rPr>
              <a:t>k</a:t>
            </a: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)</a:t>
            </a:r>
          </a:p>
        </p:txBody>
      </p:sp>
      <p:sp>
        <p:nvSpPr>
          <p:cNvPr id="921652" name="Text Box 52"/>
          <p:cNvSpPr txBox="1">
            <a:spLocks noChangeArrowheads="1"/>
          </p:cNvSpPr>
          <p:nvPr/>
        </p:nvSpPr>
        <p:spPr bwMode="auto">
          <a:xfrm>
            <a:off x="7169150" y="5381625"/>
            <a:ext cx="125888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1.32 x 10</a:t>
            </a:r>
            <a:r>
              <a:rPr lang="en-US" altLang="en-US" sz="1800" baseline="30000">
                <a:solidFill>
                  <a:srgbClr val="000000"/>
                </a:solidFill>
                <a:latin typeface="Arial" panose="020B0604020202020204" pitchFamily="34" charset="0"/>
              </a:rPr>
              <a:t>-4</a:t>
            </a:r>
          </a:p>
        </p:txBody>
      </p:sp>
      <p:sp>
        <p:nvSpPr>
          <p:cNvPr id="921653" name="Text Box 53"/>
          <p:cNvSpPr txBox="1">
            <a:spLocks noChangeArrowheads="1"/>
          </p:cNvSpPr>
          <p:nvPr/>
        </p:nvSpPr>
        <p:spPr bwMode="auto">
          <a:xfrm>
            <a:off x="7165975" y="5802313"/>
            <a:ext cx="1258888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4.77 x 10</a:t>
            </a:r>
            <a:r>
              <a:rPr lang="en-US" altLang="en-US" sz="1800" baseline="30000">
                <a:solidFill>
                  <a:srgbClr val="000000"/>
                </a:solidFill>
                <a:latin typeface="Arial" panose="020B0604020202020204" pitchFamily="34" charset="0"/>
              </a:rPr>
              <a:t>-3</a:t>
            </a:r>
          </a:p>
        </p:txBody>
      </p:sp>
      <p:sp>
        <p:nvSpPr>
          <p:cNvPr id="921654" name="Text Box 54"/>
          <p:cNvSpPr txBox="1">
            <a:spLocks noChangeArrowheads="1"/>
          </p:cNvSpPr>
          <p:nvPr/>
        </p:nvSpPr>
        <p:spPr bwMode="auto">
          <a:xfrm>
            <a:off x="3003550" y="6280150"/>
            <a:ext cx="3713163" cy="336550"/>
          </a:xfrm>
          <a:prstGeom prst="rect">
            <a:avLst/>
          </a:prstGeom>
          <a:solidFill>
            <a:srgbClr val="FF99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Arial" panose="020B0604020202020204" pitchFamily="34" charset="0"/>
              </a:rPr>
              <a:t>Pr(Gender = Male | Risk = High) = 0.53</a:t>
            </a:r>
          </a:p>
        </p:txBody>
      </p:sp>
      <p:sp>
        <p:nvSpPr>
          <p:cNvPr id="921658" name="Line 58"/>
          <p:cNvSpPr>
            <a:spLocks noChangeShapeType="1"/>
          </p:cNvSpPr>
          <p:nvPr/>
        </p:nvSpPr>
        <p:spPr bwMode="auto">
          <a:xfrm>
            <a:off x="2617788" y="6213475"/>
            <a:ext cx="0" cy="2238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21659" name="Line 59"/>
          <p:cNvSpPr>
            <a:spLocks noChangeShapeType="1"/>
          </p:cNvSpPr>
          <p:nvPr/>
        </p:nvSpPr>
        <p:spPr bwMode="auto">
          <a:xfrm>
            <a:off x="2617788" y="6426200"/>
            <a:ext cx="2762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1655" grpId="0" animBg="1"/>
      <p:bldP spid="921637" grpId="0"/>
      <p:bldP spid="921638" grpId="0"/>
      <p:bldP spid="921639" grpId="0"/>
      <p:bldP spid="921640" grpId="0"/>
      <p:bldP spid="921647" grpId="0"/>
      <p:bldP spid="921648" grpId="0"/>
      <p:bldP spid="921652" grpId="0"/>
      <p:bldP spid="921653" grpId="0"/>
      <p:bldP spid="921654" grpId="0" animBg="1"/>
      <p:bldP spid="921658" grpId="0" animBg="1"/>
      <p:bldP spid="92165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651" name="Text Box 3"/>
          <p:cNvSpPr txBox="1">
            <a:spLocks noChangeArrowheads="1"/>
          </p:cNvSpPr>
          <p:nvPr/>
        </p:nvSpPr>
        <p:spPr bwMode="auto">
          <a:xfrm>
            <a:off x="2009775" y="5802313"/>
            <a:ext cx="1258888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4.77 x 10</a:t>
            </a:r>
            <a:r>
              <a:rPr lang="en-US" altLang="en-US" sz="1800" baseline="30000">
                <a:solidFill>
                  <a:srgbClr val="000000"/>
                </a:solidFill>
                <a:latin typeface="Arial" panose="020B0604020202020204" pitchFamily="34" charset="0"/>
              </a:rPr>
              <a:t>-3</a:t>
            </a:r>
          </a:p>
        </p:txBody>
      </p:sp>
      <p:sp>
        <p:nvSpPr>
          <p:cNvPr id="29699" name="Rectangle 4"/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8229600" cy="695325"/>
          </a:xfrm>
        </p:spPr>
        <p:txBody>
          <a:bodyPr/>
          <a:lstStyle/>
          <a:p>
            <a:pPr eaLnBrk="1" hangingPunct="1"/>
            <a:r>
              <a:rPr lang="en-US" altLang="en-US" smtClean="0"/>
              <a:t>Model-based classification</a:t>
            </a:r>
          </a:p>
        </p:txBody>
      </p:sp>
      <p:sp>
        <p:nvSpPr>
          <p:cNvPr id="29700" name="Text Box 5"/>
          <p:cNvSpPr txBox="1">
            <a:spLocks noChangeArrowheads="1"/>
          </p:cNvSpPr>
          <p:nvPr/>
        </p:nvSpPr>
        <p:spPr bwMode="auto">
          <a:xfrm>
            <a:off x="592138" y="833438"/>
            <a:ext cx="7924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buClr>
                <a:srgbClr val="000000"/>
              </a:buClr>
              <a:buFontTx/>
              <a:buNone/>
            </a:pPr>
            <a:r>
              <a:rPr lang="en-US" altLang="en-US" sz="2400" u="sng">
                <a:solidFill>
                  <a:srgbClr val="000000"/>
                </a:solidFill>
              </a:rPr>
              <a:t>Dataset representation</a:t>
            </a:r>
            <a:r>
              <a:rPr lang="en-US" altLang="en-US" sz="2400">
                <a:solidFill>
                  <a:srgbClr val="000000"/>
                </a:solidFill>
              </a:rPr>
              <a:t>: records x</a:t>
            </a:r>
            <a:r>
              <a:rPr lang="en-US" altLang="en-US" sz="2400" baseline="-25000">
                <a:solidFill>
                  <a:srgbClr val="000000"/>
                </a:solidFill>
              </a:rPr>
              <a:t>i</a:t>
            </a:r>
            <a:r>
              <a:rPr lang="en-US" altLang="en-US" sz="2400">
                <a:solidFill>
                  <a:srgbClr val="000000"/>
                </a:solidFill>
              </a:rPr>
              <a:t>, attributes A</a:t>
            </a:r>
            <a:r>
              <a:rPr lang="en-US" altLang="en-US" sz="2400" baseline="-25000">
                <a:solidFill>
                  <a:srgbClr val="000000"/>
                </a:solidFill>
              </a:rPr>
              <a:t>j</a:t>
            </a:r>
            <a:r>
              <a:rPr lang="en-US" altLang="en-US" sz="2400">
                <a:solidFill>
                  <a:srgbClr val="000000"/>
                </a:solidFill>
              </a:rPr>
              <a:t>, values v</a:t>
            </a:r>
            <a:r>
              <a:rPr lang="en-US" altLang="en-US" sz="2400" baseline="-25000">
                <a:solidFill>
                  <a:srgbClr val="000000"/>
                </a:solidFill>
              </a:rPr>
              <a:t>ij</a:t>
            </a:r>
            <a:endParaRPr lang="en-US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9701" name="Text Box 6"/>
          <p:cNvSpPr txBox="1">
            <a:spLocks noChangeArrowheads="1"/>
          </p:cNvSpPr>
          <p:nvPr/>
        </p:nvSpPr>
        <p:spPr bwMode="auto">
          <a:xfrm>
            <a:off x="546100" y="2540000"/>
            <a:ext cx="8016875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To decide whether the patient’s risk is high or low, we must first compute the likelihood of seeing his attribute values for both high-risk and low-risk groups:</a:t>
            </a:r>
          </a:p>
        </p:txBody>
      </p:sp>
      <p:sp>
        <p:nvSpPr>
          <p:cNvPr id="29702" name="Text Box 7"/>
          <p:cNvSpPr txBox="1">
            <a:spLocks noChangeArrowheads="1"/>
          </p:cNvSpPr>
          <p:nvPr/>
        </p:nvSpPr>
        <p:spPr bwMode="auto">
          <a:xfrm>
            <a:off x="1800225" y="3260725"/>
            <a:ext cx="5516563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Arial" panose="020B0604020202020204" pitchFamily="34" charset="0"/>
              </a:rPr>
              <a:t>Pr(Gender = Male, BMI = 26, Diabetes = Yes | Risk = High)</a:t>
            </a:r>
          </a:p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Arial" panose="020B0604020202020204" pitchFamily="34" charset="0"/>
              </a:rPr>
              <a:t>Pr(Gender = Male, BMI = 26, Diabetes = Yes | Risk = Low)</a:t>
            </a:r>
          </a:p>
        </p:txBody>
      </p:sp>
      <p:graphicFrame>
        <p:nvGraphicFramePr>
          <p:cNvPr id="923656" name="Group 8"/>
          <p:cNvGraphicFramePr>
            <a:graphicFrameLocks noGrp="1"/>
          </p:cNvGraphicFramePr>
          <p:nvPr/>
        </p:nvGraphicFramePr>
        <p:xfrm>
          <a:off x="1981200" y="1473200"/>
          <a:ext cx="5146675" cy="804863"/>
        </p:xfrm>
        <a:graphic>
          <a:graphicData uri="http://schemas.openxmlformats.org/drawingml/2006/table">
            <a:tbl>
              <a:tblPr/>
              <a:tblGrid>
                <a:gridCol w="10112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89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96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367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655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Gender</a:t>
                      </a:r>
                    </a:p>
                  </a:txBody>
                  <a:tcPr marT="45756" marB="4575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BMI</a:t>
                      </a:r>
                    </a:p>
                  </a:txBody>
                  <a:tcPr marT="45756" marB="4575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Diabetes?</a:t>
                      </a:r>
                    </a:p>
                  </a:txBody>
                  <a:tcPr marT="45756" marB="4575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Heart attack risk</a:t>
                      </a:r>
                    </a:p>
                  </a:txBody>
                  <a:tcPr marT="45756" marB="4575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831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Male</a:t>
                      </a:r>
                    </a:p>
                  </a:txBody>
                  <a:tcPr marT="45756" marB="4575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26</a:t>
                      </a:r>
                    </a:p>
                  </a:txBody>
                  <a:tcPr marT="45756" marB="4575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Yes</a:t>
                      </a:r>
                    </a:p>
                  </a:txBody>
                  <a:tcPr marT="45756" marB="4575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???</a:t>
                      </a:r>
                    </a:p>
                  </a:txBody>
                  <a:tcPr marT="45756" marB="4575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9720" name="Text Box 25"/>
          <p:cNvSpPr txBox="1">
            <a:spLocks noChangeArrowheads="1"/>
          </p:cNvSpPr>
          <p:nvPr/>
        </p:nvSpPr>
        <p:spPr bwMode="auto">
          <a:xfrm>
            <a:off x="388938" y="3946525"/>
            <a:ext cx="8342312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Arial" panose="020B0604020202020204" pitchFamily="34" charset="0"/>
              </a:rPr>
              <a:t>Pr(Gender, BMI, Diabetes | Risk) = Pr(Gender | Risk) Pr(BMI | Risk) Pr(Diabetes | Risk)</a:t>
            </a:r>
          </a:p>
        </p:txBody>
      </p:sp>
      <p:sp>
        <p:nvSpPr>
          <p:cNvPr id="923674" name="Text Box 26"/>
          <p:cNvSpPr txBox="1">
            <a:spLocks noChangeArrowheads="1"/>
          </p:cNvSpPr>
          <p:nvPr/>
        </p:nvSpPr>
        <p:spPr bwMode="auto">
          <a:xfrm>
            <a:off x="727075" y="4929188"/>
            <a:ext cx="7556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800" u="sng">
                <a:solidFill>
                  <a:srgbClr val="000000"/>
                </a:solidFill>
                <a:latin typeface="Arial" panose="020B0604020202020204" pitchFamily="34" charset="0"/>
              </a:rPr>
              <a:t>Class</a:t>
            </a:r>
          </a:p>
        </p:txBody>
      </p:sp>
      <p:sp>
        <p:nvSpPr>
          <p:cNvPr id="923675" name="Text Box 27"/>
          <p:cNvSpPr txBox="1">
            <a:spLocks noChangeArrowheads="1"/>
          </p:cNvSpPr>
          <p:nvPr/>
        </p:nvSpPr>
        <p:spPr bwMode="auto">
          <a:xfrm>
            <a:off x="446088" y="5380038"/>
            <a:ext cx="13081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Risk = Low</a:t>
            </a:r>
          </a:p>
        </p:txBody>
      </p:sp>
      <p:sp>
        <p:nvSpPr>
          <p:cNvPr id="923676" name="Text Box 28"/>
          <p:cNvSpPr txBox="1">
            <a:spLocks noChangeArrowheads="1"/>
          </p:cNvSpPr>
          <p:nvPr/>
        </p:nvSpPr>
        <p:spPr bwMode="auto">
          <a:xfrm>
            <a:off x="420688" y="5800725"/>
            <a:ext cx="13589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Risk = High</a:t>
            </a:r>
          </a:p>
        </p:txBody>
      </p:sp>
      <p:sp>
        <p:nvSpPr>
          <p:cNvPr id="923677" name="Text Box 29"/>
          <p:cNvSpPr txBox="1">
            <a:spLocks noChangeArrowheads="1"/>
          </p:cNvSpPr>
          <p:nvPr/>
        </p:nvSpPr>
        <p:spPr bwMode="auto">
          <a:xfrm>
            <a:off x="1785938" y="4930775"/>
            <a:ext cx="1708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800" u="sng">
                <a:solidFill>
                  <a:srgbClr val="000000"/>
                </a:solidFill>
                <a:latin typeface="Arial" panose="020B0604020202020204" pitchFamily="34" charset="0"/>
              </a:rPr>
              <a:t>Total likelihood</a:t>
            </a:r>
          </a:p>
        </p:txBody>
      </p:sp>
      <p:sp>
        <p:nvSpPr>
          <p:cNvPr id="923678" name="Text Box 30"/>
          <p:cNvSpPr txBox="1">
            <a:spLocks noChangeArrowheads="1"/>
          </p:cNvSpPr>
          <p:nvPr/>
        </p:nvSpPr>
        <p:spPr bwMode="auto">
          <a:xfrm>
            <a:off x="3914775" y="4929188"/>
            <a:ext cx="6667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800" u="sng">
                <a:solidFill>
                  <a:srgbClr val="000000"/>
                </a:solidFill>
                <a:latin typeface="Arial" panose="020B0604020202020204" pitchFamily="34" charset="0"/>
              </a:rPr>
              <a:t>Prior</a:t>
            </a:r>
          </a:p>
        </p:txBody>
      </p:sp>
      <p:sp>
        <p:nvSpPr>
          <p:cNvPr id="923679" name="Text Box 31"/>
          <p:cNvSpPr txBox="1">
            <a:spLocks noChangeArrowheads="1"/>
          </p:cNvSpPr>
          <p:nvPr/>
        </p:nvSpPr>
        <p:spPr bwMode="auto">
          <a:xfrm>
            <a:off x="4899025" y="4651375"/>
            <a:ext cx="1693863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800" u="sng">
                <a:solidFill>
                  <a:srgbClr val="000000"/>
                </a:solidFill>
                <a:latin typeface="Arial" panose="020B0604020202020204" pitchFamily="34" charset="0"/>
              </a:rPr>
              <a:t>Unnormalized posterior</a:t>
            </a:r>
          </a:p>
        </p:txBody>
      </p:sp>
      <p:sp>
        <p:nvSpPr>
          <p:cNvPr id="923680" name="Text Box 32"/>
          <p:cNvSpPr txBox="1">
            <a:spLocks noChangeArrowheads="1"/>
          </p:cNvSpPr>
          <p:nvPr/>
        </p:nvSpPr>
        <p:spPr bwMode="auto">
          <a:xfrm>
            <a:off x="2009775" y="5381625"/>
            <a:ext cx="125888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1.32 x 10</a:t>
            </a:r>
            <a:r>
              <a:rPr lang="en-US" altLang="en-US" sz="1800" baseline="30000">
                <a:solidFill>
                  <a:srgbClr val="000000"/>
                </a:solidFill>
                <a:latin typeface="Arial" panose="020B0604020202020204" pitchFamily="34" charset="0"/>
              </a:rPr>
              <a:t>-4</a:t>
            </a:r>
          </a:p>
        </p:txBody>
      </p:sp>
      <p:sp>
        <p:nvSpPr>
          <p:cNvPr id="923681" name="Text Box 33"/>
          <p:cNvSpPr txBox="1">
            <a:spLocks noChangeArrowheads="1"/>
          </p:cNvSpPr>
          <p:nvPr/>
        </p:nvSpPr>
        <p:spPr bwMode="auto">
          <a:xfrm>
            <a:off x="5097463" y="5380038"/>
            <a:ext cx="1258887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1.19 x 10</a:t>
            </a:r>
            <a:r>
              <a:rPr lang="en-US" altLang="en-US" sz="1800" baseline="30000">
                <a:solidFill>
                  <a:srgbClr val="000000"/>
                </a:solidFill>
                <a:latin typeface="Arial" panose="020B0604020202020204" pitchFamily="34" charset="0"/>
              </a:rPr>
              <a:t>-4</a:t>
            </a:r>
          </a:p>
        </p:txBody>
      </p:sp>
      <p:sp>
        <p:nvSpPr>
          <p:cNvPr id="923682" name="Text Box 34"/>
          <p:cNvSpPr txBox="1">
            <a:spLocks noChangeArrowheads="1"/>
          </p:cNvSpPr>
          <p:nvPr/>
        </p:nvSpPr>
        <p:spPr bwMode="auto">
          <a:xfrm>
            <a:off x="5100638" y="5802313"/>
            <a:ext cx="1258887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4.77 x 10</a:t>
            </a:r>
            <a:r>
              <a:rPr lang="en-US" altLang="en-US" sz="1800" baseline="30000">
                <a:solidFill>
                  <a:srgbClr val="000000"/>
                </a:solidFill>
                <a:latin typeface="Arial" panose="020B0604020202020204" pitchFamily="34" charset="0"/>
              </a:rPr>
              <a:t>-4</a:t>
            </a:r>
          </a:p>
        </p:txBody>
      </p:sp>
      <p:sp>
        <p:nvSpPr>
          <p:cNvPr id="923688" name="Text Box 40"/>
          <p:cNvSpPr txBox="1">
            <a:spLocks noChangeArrowheads="1"/>
          </p:cNvSpPr>
          <p:nvPr/>
        </p:nvSpPr>
        <p:spPr bwMode="auto">
          <a:xfrm>
            <a:off x="7102475" y="4929188"/>
            <a:ext cx="10985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800" u="sng">
                <a:solidFill>
                  <a:srgbClr val="000000"/>
                </a:solidFill>
                <a:latin typeface="Arial" panose="020B0604020202020204" pitchFamily="34" charset="0"/>
              </a:rPr>
              <a:t>Posterior</a:t>
            </a:r>
          </a:p>
        </p:txBody>
      </p:sp>
      <p:sp>
        <p:nvSpPr>
          <p:cNvPr id="923689" name="Text Box 41"/>
          <p:cNvSpPr txBox="1">
            <a:spLocks noChangeArrowheads="1"/>
          </p:cNvSpPr>
          <p:nvPr/>
        </p:nvSpPr>
        <p:spPr bwMode="auto">
          <a:xfrm>
            <a:off x="3975100" y="5381625"/>
            <a:ext cx="5016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0.9</a:t>
            </a:r>
          </a:p>
        </p:txBody>
      </p:sp>
      <p:sp>
        <p:nvSpPr>
          <p:cNvPr id="923690" name="Text Box 42"/>
          <p:cNvSpPr txBox="1">
            <a:spLocks noChangeArrowheads="1"/>
          </p:cNvSpPr>
          <p:nvPr/>
        </p:nvSpPr>
        <p:spPr bwMode="auto">
          <a:xfrm>
            <a:off x="3970338" y="5802313"/>
            <a:ext cx="5016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0.1</a:t>
            </a:r>
          </a:p>
        </p:txBody>
      </p:sp>
      <p:sp>
        <p:nvSpPr>
          <p:cNvPr id="923692" name="Text Box 44"/>
          <p:cNvSpPr txBox="1">
            <a:spLocks noChangeArrowheads="1"/>
          </p:cNvSpPr>
          <p:nvPr/>
        </p:nvSpPr>
        <p:spPr bwMode="auto">
          <a:xfrm>
            <a:off x="6692900" y="5381625"/>
            <a:ext cx="1905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1.19 / 5.96 = 0.2</a:t>
            </a:r>
            <a:r>
              <a:rPr lang="en-US" altLang="en-US" sz="1800" b="1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endParaRPr lang="en-US" altLang="en-US" sz="1800" b="1" baseline="300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923693" name="Text Box 45"/>
          <p:cNvSpPr txBox="1">
            <a:spLocks noChangeArrowheads="1"/>
          </p:cNvSpPr>
          <p:nvPr/>
        </p:nvSpPr>
        <p:spPr bwMode="auto">
          <a:xfrm>
            <a:off x="6689725" y="5802313"/>
            <a:ext cx="18415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4.77 / 5.96 = 0.8</a:t>
            </a:r>
            <a:endParaRPr lang="en-US" altLang="en-US" sz="1800" baseline="300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9735" name="Text Box 50"/>
          <p:cNvSpPr txBox="1">
            <a:spLocks noChangeArrowheads="1"/>
          </p:cNvSpPr>
          <p:nvPr/>
        </p:nvSpPr>
        <p:spPr bwMode="auto">
          <a:xfrm>
            <a:off x="895350" y="4429125"/>
            <a:ext cx="3651250" cy="366713"/>
          </a:xfrm>
          <a:prstGeom prst="rect">
            <a:avLst/>
          </a:prstGeom>
          <a:solidFill>
            <a:srgbClr val="FF99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Now we can use Bayes’ Theorem:</a:t>
            </a:r>
          </a:p>
        </p:txBody>
      </p:sp>
      <p:sp>
        <p:nvSpPr>
          <p:cNvPr id="923699" name="Line 51"/>
          <p:cNvSpPr>
            <a:spLocks noChangeShapeType="1"/>
          </p:cNvSpPr>
          <p:nvPr/>
        </p:nvSpPr>
        <p:spPr bwMode="auto">
          <a:xfrm>
            <a:off x="5148263" y="6188075"/>
            <a:ext cx="120173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23700" name="Text Box 52"/>
          <p:cNvSpPr txBox="1">
            <a:spLocks noChangeArrowheads="1"/>
          </p:cNvSpPr>
          <p:nvPr/>
        </p:nvSpPr>
        <p:spPr bwMode="auto">
          <a:xfrm>
            <a:off x="5100638" y="6269038"/>
            <a:ext cx="1258887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5.96 x 10</a:t>
            </a:r>
            <a:r>
              <a:rPr lang="en-US" altLang="en-US" sz="1800" baseline="30000">
                <a:solidFill>
                  <a:srgbClr val="000000"/>
                </a:solidFill>
                <a:latin typeface="Arial" panose="020B0604020202020204" pitchFamily="34" charset="0"/>
              </a:rPr>
              <a:t>-4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3651" grpId="0"/>
      <p:bldP spid="923674" grpId="0"/>
      <p:bldP spid="923675" grpId="0"/>
      <p:bldP spid="923676" grpId="0"/>
      <p:bldP spid="923677" grpId="0"/>
      <p:bldP spid="923678" grpId="0"/>
      <p:bldP spid="923679" grpId="0"/>
      <p:bldP spid="923680" grpId="0"/>
      <p:bldP spid="923681" grpId="0"/>
      <p:bldP spid="923682" grpId="0"/>
      <p:bldP spid="923688" grpId="0"/>
      <p:bldP spid="923689" grpId="0"/>
      <p:bldP spid="923690" grpId="0"/>
      <p:bldP spid="923692" grpId="0"/>
      <p:bldP spid="923693" grpId="0"/>
      <p:bldP spid="923699" grpId="0" animBg="1"/>
      <p:bldP spid="92370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3"/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8229600" cy="695325"/>
          </a:xfrm>
        </p:spPr>
        <p:txBody>
          <a:bodyPr/>
          <a:lstStyle/>
          <a:p>
            <a:pPr eaLnBrk="1" hangingPunct="1"/>
            <a:r>
              <a:rPr lang="en-US" altLang="en-US" smtClean="0"/>
              <a:t>Model-based classification</a:t>
            </a:r>
          </a:p>
        </p:txBody>
      </p:sp>
      <p:sp>
        <p:nvSpPr>
          <p:cNvPr id="31747" name="Text Box 4"/>
          <p:cNvSpPr txBox="1">
            <a:spLocks noChangeArrowheads="1"/>
          </p:cNvSpPr>
          <p:nvPr/>
        </p:nvSpPr>
        <p:spPr bwMode="auto">
          <a:xfrm>
            <a:off x="592138" y="833438"/>
            <a:ext cx="7924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buClr>
                <a:srgbClr val="000000"/>
              </a:buClr>
              <a:buFontTx/>
              <a:buNone/>
            </a:pPr>
            <a:r>
              <a:rPr lang="en-US" altLang="en-US" sz="2400" u="sng">
                <a:solidFill>
                  <a:srgbClr val="000000"/>
                </a:solidFill>
              </a:rPr>
              <a:t>Dataset representation</a:t>
            </a:r>
            <a:r>
              <a:rPr lang="en-US" altLang="en-US" sz="2400">
                <a:solidFill>
                  <a:srgbClr val="000000"/>
                </a:solidFill>
              </a:rPr>
              <a:t>: records x</a:t>
            </a:r>
            <a:r>
              <a:rPr lang="en-US" altLang="en-US" sz="2400" baseline="-25000">
                <a:solidFill>
                  <a:srgbClr val="000000"/>
                </a:solidFill>
              </a:rPr>
              <a:t>i</a:t>
            </a:r>
            <a:r>
              <a:rPr lang="en-US" altLang="en-US" sz="2400">
                <a:solidFill>
                  <a:srgbClr val="000000"/>
                </a:solidFill>
              </a:rPr>
              <a:t>, attributes A</a:t>
            </a:r>
            <a:r>
              <a:rPr lang="en-US" altLang="en-US" sz="2400" baseline="-25000">
                <a:solidFill>
                  <a:srgbClr val="000000"/>
                </a:solidFill>
              </a:rPr>
              <a:t>j</a:t>
            </a:r>
            <a:r>
              <a:rPr lang="en-US" altLang="en-US" sz="2400">
                <a:solidFill>
                  <a:srgbClr val="000000"/>
                </a:solidFill>
              </a:rPr>
              <a:t>, values v</a:t>
            </a:r>
            <a:r>
              <a:rPr lang="en-US" altLang="en-US" sz="2400" baseline="-25000">
                <a:solidFill>
                  <a:srgbClr val="000000"/>
                </a:solidFill>
              </a:rPr>
              <a:t>ij</a:t>
            </a:r>
            <a:endParaRPr lang="en-US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31748" name="Text Box 5"/>
          <p:cNvSpPr txBox="1">
            <a:spLocks noChangeArrowheads="1"/>
          </p:cNvSpPr>
          <p:nvPr/>
        </p:nvSpPr>
        <p:spPr bwMode="auto">
          <a:xfrm>
            <a:off x="546100" y="2540000"/>
            <a:ext cx="8016875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To decide whether the patient’s risk is high or low, we must first compute the likelihood of seeing his attribute values for both high-risk and low-risk groups:</a:t>
            </a:r>
          </a:p>
        </p:txBody>
      </p:sp>
      <p:sp>
        <p:nvSpPr>
          <p:cNvPr id="31749" name="Text Box 6"/>
          <p:cNvSpPr txBox="1">
            <a:spLocks noChangeArrowheads="1"/>
          </p:cNvSpPr>
          <p:nvPr/>
        </p:nvSpPr>
        <p:spPr bwMode="auto">
          <a:xfrm>
            <a:off x="1800225" y="3260725"/>
            <a:ext cx="5516563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Arial" panose="020B0604020202020204" pitchFamily="34" charset="0"/>
              </a:rPr>
              <a:t>Pr(Gender = Male, BMI = 26, Diabetes = Yes | Risk = High)</a:t>
            </a:r>
          </a:p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Arial" panose="020B0604020202020204" pitchFamily="34" charset="0"/>
              </a:rPr>
              <a:t>Pr(Gender = Male, BMI = 26, Diabetes = Yes | Risk = Low)</a:t>
            </a:r>
          </a:p>
        </p:txBody>
      </p:sp>
      <p:graphicFrame>
        <p:nvGraphicFramePr>
          <p:cNvPr id="925703" name="Group 7"/>
          <p:cNvGraphicFramePr>
            <a:graphicFrameLocks noGrp="1"/>
          </p:cNvGraphicFramePr>
          <p:nvPr/>
        </p:nvGraphicFramePr>
        <p:xfrm>
          <a:off x="1981200" y="1473200"/>
          <a:ext cx="5146675" cy="804863"/>
        </p:xfrm>
        <a:graphic>
          <a:graphicData uri="http://schemas.openxmlformats.org/drawingml/2006/table">
            <a:tbl>
              <a:tblPr/>
              <a:tblGrid>
                <a:gridCol w="10112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89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96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367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655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Gender</a:t>
                      </a:r>
                    </a:p>
                  </a:txBody>
                  <a:tcPr marT="45756" marB="4575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BMI</a:t>
                      </a:r>
                    </a:p>
                  </a:txBody>
                  <a:tcPr marT="45756" marB="4575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Diabetes?</a:t>
                      </a:r>
                    </a:p>
                  </a:txBody>
                  <a:tcPr marT="45756" marB="4575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Heart attack risk</a:t>
                      </a:r>
                    </a:p>
                  </a:txBody>
                  <a:tcPr marT="45756" marB="4575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831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Male</a:t>
                      </a:r>
                    </a:p>
                  </a:txBody>
                  <a:tcPr marT="45756" marB="4575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26</a:t>
                      </a:r>
                    </a:p>
                  </a:txBody>
                  <a:tcPr marT="45756" marB="4575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Yes</a:t>
                      </a:r>
                    </a:p>
                  </a:txBody>
                  <a:tcPr marT="45756" marB="4575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???</a:t>
                      </a:r>
                    </a:p>
                  </a:txBody>
                  <a:tcPr marT="45756" marB="4575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1767" name="Text Box 24"/>
          <p:cNvSpPr txBox="1">
            <a:spLocks noChangeArrowheads="1"/>
          </p:cNvSpPr>
          <p:nvPr/>
        </p:nvSpPr>
        <p:spPr bwMode="auto">
          <a:xfrm>
            <a:off x="388938" y="3946525"/>
            <a:ext cx="8342312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Arial" panose="020B0604020202020204" pitchFamily="34" charset="0"/>
              </a:rPr>
              <a:t>Pr(Gender, BMI, Diabetes | Risk) = Pr(Gender | Risk) Pr(BMI | Risk) Pr(Diabetes | Risk)</a:t>
            </a:r>
          </a:p>
        </p:txBody>
      </p:sp>
      <p:sp>
        <p:nvSpPr>
          <p:cNvPr id="31768" name="Text Box 42"/>
          <p:cNvSpPr txBox="1">
            <a:spLocks noChangeArrowheads="1"/>
          </p:cNvSpPr>
          <p:nvPr/>
        </p:nvSpPr>
        <p:spPr bwMode="auto">
          <a:xfrm>
            <a:off x="554038" y="4452938"/>
            <a:ext cx="80200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800" u="sng">
                <a:solidFill>
                  <a:srgbClr val="000000"/>
                </a:solidFill>
                <a:latin typeface="Arial" panose="020B0604020202020204" pitchFamily="34" charset="0"/>
              </a:rPr>
              <a:t>Question 1: How to estimate the conditional probability of a discrete attribute?</a:t>
            </a:r>
          </a:p>
        </p:txBody>
      </p:sp>
      <p:graphicFrame>
        <p:nvGraphicFramePr>
          <p:cNvPr id="925740" name="Object 44"/>
          <p:cNvGraphicFramePr>
            <a:graphicFrameLocks noChangeAspect="1"/>
          </p:cNvGraphicFramePr>
          <p:nvPr/>
        </p:nvGraphicFramePr>
        <p:xfrm>
          <a:off x="1022350" y="4948238"/>
          <a:ext cx="7092950" cy="630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10" name="Equation" r:id="rId4" imgW="4711700" imgH="419100" progId="Equation.3">
                  <p:embed/>
                </p:oleObj>
              </mc:Choice>
              <mc:Fallback>
                <p:oleObj name="Equation" r:id="rId4" imgW="4711700" imgH="419100" progId="Equation.3">
                  <p:embed/>
                  <p:pic>
                    <p:nvPicPr>
                      <p:cNvPr id="0" name="Object 4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22350" y="4948238"/>
                        <a:ext cx="7092950" cy="6302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25741" name="Text Box 45"/>
          <p:cNvSpPr txBox="1">
            <a:spLocks noChangeArrowheads="1"/>
          </p:cNvSpPr>
          <p:nvPr/>
        </p:nvSpPr>
        <p:spPr bwMode="auto">
          <a:xfrm>
            <a:off x="1538288" y="5649913"/>
            <a:ext cx="6048375" cy="915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For example, if there were 500 training records with     Risk = High, and 265 of these also had Gender = Male, our probability estimate would be 265 / 500 = 0.53. 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574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8229600" cy="695325"/>
          </a:xfrm>
        </p:spPr>
        <p:txBody>
          <a:bodyPr/>
          <a:lstStyle/>
          <a:p>
            <a:pPr eaLnBrk="1" hangingPunct="1"/>
            <a:r>
              <a:rPr lang="en-US" altLang="en-US" smtClean="0"/>
              <a:t>Model-based classification</a:t>
            </a:r>
          </a:p>
        </p:txBody>
      </p:sp>
      <p:sp>
        <p:nvSpPr>
          <p:cNvPr id="33795" name="Text Box 3"/>
          <p:cNvSpPr txBox="1">
            <a:spLocks noChangeArrowheads="1"/>
          </p:cNvSpPr>
          <p:nvPr/>
        </p:nvSpPr>
        <p:spPr bwMode="auto">
          <a:xfrm>
            <a:off x="592138" y="833438"/>
            <a:ext cx="7924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buClr>
                <a:srgbClr val="000000"/>
              </a:buClr>
              <a:buFontTx/>
              <a:buNone/>
            </a:pPr>
            <a:r>
              <a:rPr lang="en-US" altLang="en-US" sz="2400" u="sng">
                <a:solidFill>
                  <a:srgbClr val="000000"/>
                </a:solidFill>
              </a:rPr>
              <a:t>Dataset representation</a:t>
            </a:r>
            <a:r>
              <a:rPr lang="en-US" altLang="en-US" sz="2400">
                <a:solidFill>
                  <a:srgbClr val="000000"/>
                </a:solidFill>
              </a:rPr>
              <a:t>: records x</a:t>
            </a:r>
            <a:r>
              <a:rPr lang="en-US" altLang="en-US" sz="2400" baseline="-25000">
                <a:solidFill>
                  <a:srgbClr val="000000"/>
                </a:solidFill>
              </a:rPr>
              <a:t>i</a:t>
            </a:r>
            <a:r>
              <a:rPr lang="en-US" altLang="en-US" sz="2400">
                <a:solidFill>
                  <a:srgbClr val="000000"/>
                </a:solidFill>
              </a:rPr>
              <a:t>, attributes A</a:t>
            </a:r>
            <a:r>
              <a:rPr lang="en-US" altLang="en-US" sz="2400" baseline="-25000">
                <a:solidFill>
                  <a:srgbClr val="000000"/>
                </a:solidFill>
              </a:rPr>
              <a:t>j</a:t>
            </a:r>
            <a:r>
              <a:rPr lang="en-US" altLang="en-US" sz="2400">
                <a:solidFill>
                  <a:srgbClr val="000000"/>
                </a:solidFill>
              </a:rPr>
              <a:t>, values v</a:t>
            </a:r>
            <a:r>
              <a:rPr lang="en-US" altLang="en-US" sz="2400" baseline="-25000">
                <a:solidFill>
                  <a:srgbClr val="000000"/>
                </a:solidFill>
              </a:rPr>
              <a:t>ij</a:t>
            </a:r>
            <a:endParaRPr lang="en-US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33796" name="Text Box 4"/>
          <p:cNvSpPr txBox="1">
            <a:spLocks noChangeArrowheads="1"/>
          </p:cNvSpPr>
          <p:nvPr/>
        </p:nvSpPr>
        <p:spPr bwMode="auto">
          <a:xfrm>
            <a:off x="546100" y="2540000"/>
            <a:ext cx="8016875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To decide whether the patient’s risk is high or low, we must first compute the likelihood of seeing his attribute values for both high-risk and low-risk groups:</a:t>
            </a:r>
          </a:p>
        </p:txBody>
      </p:sp>
      <p:sp>
        <p:nvSpPr>
          <p:cNvPr id="33797" name="Text Box 5"/>
          <p:cNvSpPr txBox="1">
            <a:spLocks noChangeArrowheads="1"/>
          </p:cNvSpPr>
          <p:nvPr/>
        </p:nvSpPr>
        <p:spPr bwMode="auto">
          <a:xfrm>
            <a:off x="1800225" y="3260725"/>
            <a:ext cx="5516563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Arial" panose="020B0604020202020204" pitchFamily="34" charset="0"/>
              </a:rPr>
              <a:t>Pr(Gender = Male, BMI = 26, Diabetes = Yes | Risk = High)</a:t>
            </a:r>
          </a:p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Arial" panose="020B0604020202020204" pitchFamily="34" charset="0"/>
              </a:rPr>
              <a:t>Pr(Gender = Male, BMI = 26, Diabetes = Yes | Risk = Low)</a:t>
            </a:r>
          </a:p>
        </p:txBody>
      </p:sp>
      <p:graphicFrame>
        <p:nvGraphicFramePr>
          <p:cNvPr id="927750" name="Group 6"/>
          <p:cNvGraphicFramePr>
            <a:graphicFrameLocks noGrp="1"/>
          </p:cNvGraphicFramePr>
          <p:nvPr/>
        </p:nvGraphicFramePr>
        <p:xfrm>
          <a:off x="1981200" y="1473200"/>
          <a:ext cx="5146675" cy="804863"/>
        </p:xfrm>
        <a:graphic>
          <a:graphicData uri="http://schemas.openxmlformats.org/drawingml/2006/table">
            <a:tbl>
              <a:tblPr/>
              <a:tblGrid>
                <a:gridCol w="10112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89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96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367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655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Gender</a:t>
                      </a:r>
                    </a:p>
                  </a:txBody>
                  <a:tcPr marT="45756" marB="4575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BMI</a:t>
                      </a:r>
                    </a:p>
                  </a:txBody>
                  <a:tcPr marT="45756" marB="4575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Diabetes?</a:t>
                      </a:r>
                    </a:p>
                  </a:txBody>
                  <a:tcPr marT="45756" marB="4575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Heart attack risk</a:t>
                      </a:r>
                    </a:p>
                  </a:txBody>
                  <a:tcPr marT="45756" marB="4575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831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Male</a:t>
                      </a:r>
                    </a:p>
                  </a:txBody>
                  <a:tcPr marT="45756" marB="4575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26</a:t>
                      </a:r>
                    </a:p>
                  </a:txBody>
                  <a:tcPr marT="45756" marB="4575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Yes</a:t>
                      </a:r>
                    </a:p>
                  </a:txBody>
                  <a:tcPr marT="45756" marB="4575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???</a:t>
                      </a:r>
                    </a:p>
                  </a:txBody>
                  <a:tcPr marT="45756" marB="4575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3815" name="Text Box 23"/>
          <p:cNvSpPr txBox="1">
            <a:spLocks noChangeArrowheads="1"/>
          </p:cNvSpPr>
          <p:nvPr/>
        </p:nvSpPr>
        <p:spPr bwMode="auto">
          <a:xfrm>
            <a:off x="388938" y="3946525"/>
            <a:ext cx="8342312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Arial" panose="020B0604020202020204" pitchFamily="34" charset="0"/>
              </a:rPr>
              <a:t>Pr(Gender, BMI, Diabetes | Risk) = Pr(Gender | Risk) Pr(BMI | Risk) Pr(Diabetes | Risk)</a:t>
            </a:r>
          </a:p>
        </p:txBody>
      </p:sp>
      <p:sp>
        <p:nvSpPr>
          <p:cNvPr id="33816" name="Text Box 24"/>
          <p:cNvSpPr txBox="1">
            <a:spLocks noChangeArrowheads="1"/>
          </p:cNvSpPr>
          <p:nvPr/>
        </p:nvSpPr>
        <p:spPr bwMode="auto">
          <a:xfrm>
            <a:off x="344488" y="4452938"/>
            <a:ext cx="8439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800" u="sng">
                <a:solidFill>
                  <a:srgbClr val="000000"/>
                </a:solidFill>
                <a:latin typeface="Arial" panose="020B0604020202020204" pitchFamily="34" charset="0"/>
              </a:rPr>
              <a:t>Question 2: How to estimate the conditional probability* of a real-valued attribute?</a:t>
            </a:r>
          </a:p>
        </p:txBody>
      </p:sp>
      <p:graphicFrame>
        <p:nvGraphicFramePr>
          <p:cNvPr id="33817" name="Object 25"/>
          <p:cNvGraphicFramePr>
            <a:graphicFrameLocks noChangeAspect="1"/>
          </p:cNvGraphicFramePr>
          <p:nvPr/>
        </p:nvGraphicFramePr>
        <p:xfrm>
          <a:off x="3006725" y="4932363"/>
          <a:ext cx="3097213" cy="306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61" name="Equation" r:id="rId4" imgW="2057400" imgH="203200" progId="Equation.3">
                  <p:embed/>
                </p:oleObj>
              </mc:Choice>
              <mc:Fallback>
                <p:oleObj name="Equation" r:id="rId4" imgW="2057400" imgH="203200" progId="Equation.3">
                  <p:embed/>
                  <p:pic>
                    <p:nvPicPr>
                      <p:cNvPr id="0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06725" y="4932363"/>
                        <a:ext cx="3097213" cy="306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27770" name="Text Box 26"/>
          <p:cNvSpPr txBox="1">
            <a:spLocks noChangeArrowheads="1"/>
          </p:cNvSpPr>
          <p:nvPr/>
        </p:nvSpPr>
        <p:spPr bwMode="auto">
          <a:xfrm>
            <a:off x="827088" y="5383213"/>
            <a:ext cx="4995862" cy="915987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800" u="sng">
                <a:solidFill>
                  <a:srgbClr val="000000"/>
                </a:solidFill>
                <a:latin typeface="Arial" panose="020B0604020202020204" pitchFamily="34" charset="0"/>
              </a:rPr>
              <a:t>Solution</a:t>
            </a: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: learn a Gaussian distribution from all of the training records with Risk = High, and use this distribution to estimate the probability.</a:t>
            </a:r>
          </a:p>
        </p:txBody>
      </p:sp>
      <p:sp>
        <p:nvSpPr>
          <p:cNvPr id="927771" name="Text Box 27"/>
          <p:cNvSpPr txBox="1">
            <a:spLocks noChangeArrowheads="1"/>
          </p:cNvSpPr>
          <p:nvPr/>
        </p:nvSpPr>
        <p:spPr bwMode="auto">
          <a:xfrm>
            <a:off x="6165850" y="5367338"/>
            <a:ext cx="2332038" cy="915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This is called Gaussian Naïve Bayes classification.</a:t>
            </a:r>
          </a:p>
        </p:txBody>
      </p:sp>
      <p:sp>
        <p:nvSpPr>
          <p:cNvPr id="927772" name="Line 28"/>
          <p:cNvSpPr>
            <a:spLocks noChangeShapeType="1"/>
          </p:cNvSpPr>
          <p:nvPr/>
        </p:nvSpPr>
        <p:spPr bwMode="auto">
          <a:xfrm flipH="1">
            <a:off x="5964238" y="5835650"/>
            <a:ext cx="36353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21" name="Text Box 30"/>
          <p:cNvSpPr txBox="1">
            <a:spLocks noChangeArrowheads="1"/>
          </p:cNvSpPr>
          <p:nvPr/>
        </p:nvSpPr>
        <p:spPr bwMode="auto">
          <a:xfrm>
            <a:off x="933450" y="6440488"/>
            <a:ext cx="724852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400">
                <a:solidFill>
                  <a:srgbClr val="000000"/>
                </a:solidFill>
                <a:latin typeface="Arial" panose="020B0604020202020204" pitchFamily="34" charset="0"/>
              </a:rPr>
              <a:t>*Technically, we are estimating the probability density f(x), not the probability of drawing x.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7770" grpId="0" animBg="1"/>
      <p:bldP spid="927771" grpId="0"/>
      <p:bldP spid="92777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8229600" cy="695325"/>
          </a:xfrm>
        </p:spPr>
        <p:txBody>
          <a:bodyPr/>
          <a:lstStyle/>
          <a:p>
            <a:pPr eaLnBrk="1" hangingPunct="1"/>
            <a:r>
              <a:rPr lang="en-US" altLang="en-US" sz="4000" smtClean="0"/>
              <a:t>Review of the Gaussian distribution</a:t>
            </a:r>
            <a:r>
              <a:rPr lang="en-US" altLang="en-US" smtClean="0"/>
              <a:t> </a:t>
            </a:r>
          </a:p>
        </p:txBody>
      </p:sp>
      <p:pic>
        <p:nvPicPr>
          <p:cNvPr id="933917" name="Picture 2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5763" y="3186113"/>
            <a:ext cx="5811837" cy="292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933918" name="Object 30"/>
          <p:cNvGraphicFramePr>
            <a:graphicFrameLocks noChangeAspect="1"/>
          </p:cNvGraphicFramePr>
          <p:nvPr/>
        </p:nvGraphicFramePr>
        <p:xfrm>
          <a:off x="603250" y="3067050"/>
          <a:ext cx="2865438" cy="1014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907" name="Equation" r:id="rId5" imgW="1435100" imgH="508000" progId="Equation.3">
                  <p:embed/>
                </p:oleObj>
              </mc:Choice>
              <mc:Fallback>
                <p:oleObj name="Equation" r:id="rId5" imgW="1435100" imgH="508000" progId="Equation.3">
                  <p:embed/>
                  <p:pic>
                    <p:nvPicPr>
                      <p:cNvPr id="0" name="Object 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3250" y="3067050"/>
                        <a:ext cx="2865438" cy="10144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33919" name="Line 31"/>
          <p:cNvSpPr>
            <a:spLocks noChangeShapeType="1"/>
          </p:cNvSpPr>
          <p:nvPr/>
        </p:nvSpPr>
        <p:spPr bwMode="auto">
          <a:xfrm>
            <a:off x="4562475" y="3794125"/>
            <a:ext cx="0" cy="2362200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33920" name="Line 32"/>
          <p:cNvSpPr>
            <a:spLocks noChangeShapeType="1"/>
          </p:cNvSpPr>
          <p:nvPr/>
        </p:nvSpPr>
        <p:spPr bwMode="auto">
          <a:xfrm>
            <a:off x="4562475" y="6156325"/>
            <a:ext cx="2971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33921" name="Line 33"/>
          <p:cNvSpPr>
            <a:spLocks noChangeShapeType="1"/>
          </p:cNvSpPr>
          <p:nvPr/>
        </p:nvSpPr>
        <p:spPr bwMode="auto">
          <a:xfrm>
            <a:off x="1590675" y="6156325"/>
            <a:ext cx="2971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33922" name="Line 34"/>
          <p:cNvSpPr>
            <a:spLocks noChangeShapeType="1"/>
          </p:cNvSpPr>
          <p:nvPr/>
        </p:nvSpPr>
        <p:spPr bwMode="auto">
          <a:xfrm>
            <a:off x="3648075" y="4724400"/>
            <a:ext cx="0" cy="1447800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33923" name="Line 35"/>
          <p:cNvSpPr>
            <a:spLocks noChangeShapeType="1"/>
          </p:cNvSpPr>
          <p:nvPr/>
        </p:nvSpPr>
        <p:spPr bwMode="auto">
          <a:xfrm>
            <a:off x="5476875" y="4724400"/>
            <a:ext cx="0" cy="1447800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33924" name="Line 36"/>
          <p:cNvSpPr>
            <a:spLocks noChangeShapeType="1"/>
          </p:cNvSpPr>
          <p:nvPr/>
        </p:nvSpPr>
        <p:spPr bwMode="auto">
          <a:xfrm>
            <a:off x="6391275" y="5851525"/>
            <a:ext cx="0" cy="304800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33925" name="Line 37"/>
          <p:cNvSpPr>
            <a:spLocks noChangeShapeType="1"/>
          </p:cNvSpPr>
          <p:nvPr/>
        </p:nvSpPr>
        <p:spPr bwMode="auto">
          <a:xfrm>
            <a:off x="2733675" y="5851525"/>
            <a:ext cx="0" cy="304800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33926" name="Line 38"/>
          <p:cNvSpPr>
            <a:spLocks noChangeShapeType="1"/>
          </p:cNvSpPr>
          <p:nvPr/>
        </p:nvSpPr>
        <p:spPr bwMode="auto">
          <a:xfrm>
            <a:off x="7305675" y="6080125"/>
            <a:ext cx="0" cy="76200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33927" name="Line 39"/>
          <p:cNvSpPr>
            <a:spLocks noChangeShapeType="1"/>
          </p:cNvSpPr>
          <p:nvPr/>
        </p:nvSpPr>
        <p:spPr bwMode="auto">
          <a:xfrm>
            <a:off x="1819275" y="6080125"/>
            <a:ext cx="0" cy="76200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33928" name="Text Box 40"/>
          <p:cNvSpPr txBox="1">
            <a:spLocks noChangeArrowheads="1"/>
          </p:cNvSpPr>
          <p:nvPr/>
        </p:nvSpPr>
        <p:spPr bwMode="auto">
          <a:xfrm>
            <a:off x="4410075" y="6232525"/>
            <a:ext cx="330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l-GR" altLang="en-US"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μ</a:t>
            </a:r>
          </a:p>
        </p:txBody>
      </p:sp>
      <p:sp>
        <p:nvSpPr>
          <p:cNvPr id="933929" name="Text Box 41"/>
          <p:cNvSpPr txBox="1">
            <a:spLocks noChangeArrowheads="1"/>
          </p:cNvSpPr>
          <p:nvPr/>
        </p:nvSpPr>
        <p:spPr bwMode="auto">
          <a:xfrm>
            <a:off x="5162550" y="6232525"/>
            <a:ext cx="7715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l-GR" altLang="en-US"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μ</a:t>
            </a:r>
            <a:r>
              <a:rPr lang="en-US" altLang="en-US"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+1</a:t>
            </a:r>
            <a:r>
              <a:rPr lang="en-US" altLang="en-US"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</a:t>
            </a:r>
          </a:p>
        </p:txBody>
      </p:sp>
      <p:sp>
        <p:nvSpPr>
          <p:cNvPr id="933930" name="Text Box 42"/>
          <p:cNvSpPr txBox="1">
            <a:spLocks noChangeArrowheads="1"/>
          </p:cNvSpPr>
          <p:nvPr/>
        </p:nvSpPr>
        <p:spPr bwMode="auto">
          <a:xfrm>
            <a:off x="6076950" y="6232525"/>
            <a:ext cx="7715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l-GR" altLang="en-US"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μ</a:t>
            </a:r>
            <a:r>
              <a:rPr lang="en-US" altLang="en-US"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+2</a:t>
            </a:r>
            <a:r>
              <a:rPr lang="en-US" altLang="en-US"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</a:t>
            </a:r>
          </a:p>
        </p:txBody>
      </p:sp>
      <p:sp>
        <p:nvSpPr>
          <p:cNvPr id="933931" name="Text Box 43"/>
          <p:cNvSpPr txBox="1">
            <a:spLocks noChangeArrowheads="1"/>
          </p:cNvSpPr>
          <p:nvPr/>
        </p:nvSpPr>
        <p:spPr bwMode="auto">
          <a:xfrm>
            <a:off x="7000875" y="6232525"/>
            <a:ext cx="7715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l-GR" altLang="en-US"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μ</a:t>
            </a:r>
            <a:r>
              <a:rPr lang="en-US" altLang="en-US"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+3</a:t>
            </a:r>
            <a:r>
              <a:rPr lang="en-US" altLang="en-US"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</a:t>
            </a:r>
          </a:p>
        </p:txBody>
      </p:sp>
      <p:sp>
        <p:nvSpPr>
          <p:cNvPr id="933932" name="Text Box 44"/>
          <p:cNvSpPr txBox="1">
            <a:spLocks noChangeArrowheads="1"/>
          </p:cNvSpPr>
          <p:nvPr/>
        </p:nvSpPr>
        <p:spPr bwMode="auto">
          <a:xfrm>
            <a:off x="2428875" y="6232525"/>
            <a:ext cx="7080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l-GR" altLang="en-US"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μ</a:t>
            </a:r>
            <a:r>
              <a:rPr lang="en-US" altLang="en-US"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-2</a:t>
            </a:r>
            <a:r>
              <a:rPr lang="en-US" altLang="en-US"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</a:t>
            </a:r>
          </a:p>
        </p:txBody>
      </p:sp>
      <p:sp>
        <p:nvSpPr>
          <p:cNvPr id="933933" name="Text Box 45"/>
          <p:cNvSpPr txBox="1">
            <a:spLocks noChangeArrowheads="1"/>
          </p:cNvSpPr>
          <p:nvPr/>
        </p:nvSpPr>
        <p:spPr bwMode="auto">
          <a:xfrm>
            <a:off x="3343275" y="6232525"/>
            <a:ext cx="7080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l-GR" altLang="en-US"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μ</a:t>
            </a:r>
            <a:r>
              <a:rPr lang="en-US" altLang="en-US"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-1</a:t>
            </a:r>
            <a:r>
              <a:rPr lang="en-US" altLang="en-US"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</a:t>
            </a:r>
          </a:p>
        </p:txBody>
      </p:sp>
      <p:sp>
        <p:nvSpPr>
          <p:cNvPr id="933934" name="Text Box 46"/>
          <p:cNvSpPr txBox="1">
            <a:spLocks noChangeArrowheads="1"/>
          </p:cNvSpPr>
          <p:nvPr/>
        </p:nvSpPr>
        <p:spPr bwMode="auto">
          <a:xfrm>
            <a:off x="1514475" y="6232525"/>
            <a:ext cx="7080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l-GR" altLang="en-US"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μ</a:t>
            </a:r>
            <a:r>
              <a:rPr lang="en-US" altLang="en-US"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-3</a:t>
            </a:r>
            <a:r>
              <a:rPr lang="en-US" altLang="en-US"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</a:t>
            </a:r>
          </a:p>
        </p:txBody>
      </p:sp>
      <p:sp>
        <p:nvSpPr>
          <p:cNvPr id="933935" name="Line 47"/>
          <p:cNvSpPr>
            <a:spLocks noChangeShapeType="1"/>
          </p:cNvSpPr>
          <p:nvPr/>
        </p:nvSpPr>
        <p:spPr bwMode="auto">
          <a:xfrm flipH="1">
            <a:off x="3648075" y="4708525"/>
            <a:ext cx="9144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33936" name="Line 48"/>
          <p:cNvSpPr>
            <a:spLocks noChangeShapeType="1"/>
          </p:cNvSpPr>
          <p:nvPr/>
        </p:nvSpPr>
        <p:spPr bwMode="auto">
          <a:xfrm>
            <a:off x="4572000" y="4708525"/>
            <a:ext cx="8382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33937" name="Text Box 49"/>
          <p:cNvSpPr txBox="1">
            <a:spLocks noChangeArrowheads="1"/>
          </p:cNvSpPr>
          <p:nvPr/>
        </p:nvSpPr>
        <p:spPr bwMode="auto">
          <a:xfrm>
            <a:off x="5721350" y="3105150"/>
            <a:ext cx="2743200" cy="915988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l-GR" altLang="en-US"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μ</a:t>
            </a: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determines the center of the distribution, and </a:t>
            </a: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 determines its spread.</a:t>
            </a:r>
          </a:p>
        </p:txBody>
      </p:sp>
      <p:sp>
        <p:nvSpPr>
          <p:cNvPr id="933938" name="Text Box 50"/>
          <p:cNvSpPr txBox="1">
            <a:spLocks noChangeArrowheads="1"/>
          </p:cNvSpPr>
          <p:nvPr/>
        </p:nvSpPr>
        <p:spPr bwMode="auto">
          <a:xfrm>
            <a:off x="3952875" y="4327525"/>
            <a:ext cx="322263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</a:t>
            </a:r>
            <a:endParaRPr lang="en-US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933939" name="Text Box 51"/>
          <p:cNvSpPr txBox="1">
            <a:spLocks noChangeArrowheads="1"/>
          </p:cNvSpPr>
          <p:nvPr/>
        </p:nvSpPr>
        <p:spPr bwMode="auto">
          <a:xfrm>
            <a:off x="4773613" y="4327525"/>
            <a:ext cx="322262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</a:t>
            </a:r>
            <a:endParaRPr lang="en-US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933941" name="Rectangle 53"/>
          <p:cNvSpPr>
            <a:spLocks noGrp="1" noChangeArrowheads="1"/>
          </p:cNvSpPr>
          <p:nvPr>
            <p:ph type="body" idx="1"/>
          </p:nvPr>
        </p:nvSpPr>
        <p:spPr>
          <a:xfrm>
            <a:off x="444500" y="850900"/>
            <a:ext cx="8229600" cy="2371725"/>
          </a:xfrm>
          <a:noFill/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400" smtClean="0">
                <a:cs typeface="Arial" panose="020B0604020202020204" pitchFamily="34" charset="0"/>
                <a:sym typeface="Symbol" panose="05050102010706020507" pitchFamily="18" charset="2"/>
              </a:rPr>
              <a:t>Also called “normal distribution” or “bell curve”.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400" smtClean="0">
                <a:cs typeface="Arial" panose="020B0604020202020204" pitchFamily="34" charset="0"/>
                <a:sym typeface="Symbol" panose="05050102010706020507" pitchFamily="18" charset="2"/>
              </a:rPr>
              <a:t>A good approximation for many real-world distributions.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000" u="sng" smtClean="0">
                <a:cs typeface="Arial" panose="020B0604020202020204" pitchFamily="34" charset="0"/>
                <a:sym typeface="Symbol" panose="05050102010706020507" pitchFamily="18" charset="2"/>
              </a:rPr>
              <a:t>Central Limit Theorem</a:t>
            </a:r>
            <a:r>
              <a:rPr lang="en-US" altLang="en-US" sz="2000" smtClean="0">
                <a:cs typeface="Arial" panose="020B0604020202020204" pitchFamily="34" charset="0"/>
                <a:sym typeface="Symbol" panose="05050102010706020507" pitchFamily="18" charset="2"/>
              </a:rPr>
              <a:t>: The sum (or mean) of sufficiently many i.i.d. samples from any distribution is approximately Gaussian.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400" smtClean="0">
                <a:cs typeface="Arial" panose="020B0604020202020204" pitchFamily="34" charset="0"/>
                <a:sym typeface="Symbol" panose="05050102010706020507" pitchFamily="18" charset="2"/>
              </a:rPr>
              <a:t>A symmetric, unimodal distribution N(</a:t>
            </a:r>
            <a:r>
              <a:rPr lang="el-GR" altLang="en-US" sz="2400" smtClean="0">
                <a:cs typeface="Arial" panose="020B0604020202020204" pitchFamily="34" charset="0"/>
                <a:sym typeface="Symbol" panose="05050102010706020507" pitchFamily="18" charset="2"/>
              </a:rPr>
              <a:t>μ</a:t>
            </a:r>
            <a:r>
              <a:rPr lang="en-US" altLang="en-US" sz="2400" smtClean="0">
                <a:cs typeface="Arial" panose="020B0604020202020204" pitchFamily="34" charset="0"/>
                <a:sym typeface="Symbol" panose="05050102010706020507" pitchFamily="18" charset="2"/>
              </a:rPr>
              <a:t>, </a:t>
            </a:r>
            <a:r>
              <a:rPr lang="el-GR" altLang="en-US" sz="2400" smtClean="0">
                <a:cs typeface="Arial" panose="020B0604020202020204" pitchFamily="34" charset="0"/>
                <a:sym typeface="Symbol" panose="05050102010706020507" pitchFamily="18" charset="2"/>
              </a:rPr>
              <a:t></a:t>
            </a:r>
            <a:r>
              <a:rPr lang="en-US" altLang="en-US" sz="2400" smtClean="0">
                <a:cs typeface="Arial" panose="020B0604020202020204" pitchFamily="34" charset="0"/>
                <a:sym typeface="Symbol" panose="05050102010706020507" pitchFamily="18" charset="2"/>
              </a:rPr>
              <a:t>), determined by its mean </a:t>
            </a:r>
            <a:r>
              <a:rPr lang="el-GR" altLang="en-US" sz="2400" smtClean="0">
                <a:cs typeface="Arial" panose="020B0604020202020204" pitchFamily="34" charset="0"/>
                <a:sym typeface="Symbol" panose="05050102010706020507" pitchFamily="18" charset="2"/>
              </a:rPr>
              <a:t>μ</a:t>
            </a:r>
            <a:r>
              <a:rPr lang="en-US" altLang="en-US" sz="2400" smtClean="0">
                <a:cs typeface="Arial" panose="020B0604020202020204" pitchFamily="34" charset="0"/>
                <a:sym typeface="Symbol" panose="05050102010706020507" pitchFamily="18" charset="2"/>
              </a:rPr>
              <a:t> and standard deviation :</a:t>
            </a:r>
          </a:p>
        </p:txBody>
      </p:sp>
      <p:sp>
        <p:nvSpPr>
          <p:cNvPr id="933942" name="Text Box 54"/>
          <p:cNvSpPr txBox="1">
            <a:spLocks noChangeArrowheads="1"/>
          </p:cNvSpPr>
          <p:nvPr/>
        </p:nvSpPr>
        <p:spPr bwMode="auto">
          <a:xfrm>
            <a:off x="635000" y="4222750"/>
            <a:ext cx="2790825" cy="91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Given </a:t>
            </a:r>
            <a:r>
              <a:rPr lang="en-US" altLang="en-US" sz="1800">
                <a:solidFill>
                  <a:srgbClr val="000000"/>
                </a:solidFill>
                <a:latin typeface="Symbol" panose="05050102010706020507" pitchFamily="18" charset="2"/>
              </a:rPr>
              <a:t>m</a:t>
            </a: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 and </a:t>
            </a:r>
            <a:r>
              <a:rPr lang="en-US" altLang="en-US" sz="1800">
                <a:solidFill>
                  <a:srgbClr val="000000"/>
                </a:solidFill>
                <a:latin typeface="Symbol" panose="05050102010706020507" pitchFamily="18" charset="2"/>
              </a:rPr>
              <a:t>s</a:t>
            </a: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, we can compute the probability density f(x) for any x.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39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39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39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3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3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3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3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3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3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3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3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3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3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3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3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3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3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3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3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3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3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3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3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3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3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3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3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3919" grpId="0" animBg="1"/>
      <p:bldP spid="933920" grpId="0" animBg="1"/>
      <p:bldP spid="933921" grpId="0" animBg="1"/>
      <p:bldP spid="933922" grpId="0" animBg="1"/>
      <p:bldP spid="933923" grpId="0" animBg="1"/>
      <p:bldP spid="933924" grpId="0" animBg="1"/>
      <p:bldP spid="933925" grpId="0" animBg="1"/>
      <p:bldP spid="933926" grpId="0" animBg="1"/>
      <p:bldP spid="933927" grpId="0" animBg="1"/>
      <p:bldP spid="933928" grpId="0"/>
      <p:bldP spid="933929" grpId="0"/>
      <p:bldP spid="933930" grpId="0"/>
      <p:bldP spid="933931" grpId="0"/>
      <p:bldP spid="933932" grpId="0"/>
      <p:bldP spid="933933" grpId="0"/>
      <p:bldP spid="933934" grpId="0"/>
      <p:bldP spid="933935" grpId="0" animBg="1"/>
      <p:bldP spid="933936" grpId="0" animBg="1"/>
      <p:bldP spid="933937" grpId="0" animBg="1"/>
      <p:bldP spid="933938" grpId="0"/>
      <p:bldP spid="933939" grpId="0"/>
      <p:bldP spid="93394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8229600" cy="695325"/>
          </a:xfrm>
        </p:spPr>
        <p:txBody>
          <a:bodyPr/>
          <a:lstStyle/>
          <a:p>
            <a:pPr eaLnBrk="1" hangingPunct="1"/>
            <a:r>
              <a:rPr lang="en-US" altLang="en-US" sz="4000" smtClean="0"/>
              <a:t>Review of the Gaussian distribution</a:t>
            </a:r>
            <a:r>
              <a:rPr lang="en-US" altLang="en-US" smtClean="0"/>
              <a:t> </a:t>
            </a:r>
          </a:p>
        </p:txBody>
      </p:sp>
      <p:pic>
        <p:nvPicPr>
          <p:cNvPr id="3789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5763" y="3186113"/>
            <a:ext cx="5811837" cy="292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7892" name="Object 4"/>
          <p:cNvGraphicFramePr>
            <a:graphicFrameLocks noChangeAspect="1"/>
          </p:cNvGraphicFramePr>
          <p:nvPr/>
        </p:nvGraphicFramePr>
        <p:xfrm>
          <a:off x="601663" y="3067050"/>
          <a:ext cx="2865437" cy="1014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56" name="Equation" r:id="rId5" imgW="1435100" imgH="508000" progId="Equation.3">
                  <p:embed/>
                </p:oleObj>
              </mc:Choice>
              <mc:Fallback>
                <p:oleObj name="Equation" r:id="rId5" imgW="1435100" imgH="5080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1663" y="3067050"/>
                        <a:ext cx="2865437" cy="10144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893" name="Line 5"/>
          <p:cNvSpPr>
            <a:spLocks noChangeShapeType="1"/>
          </p:cNvSpPr>
          <p:nvPr/>
        </p:nvSpPr>
        <p:spPr bwMode="auto">
          <a:xfrm>
            <a:off x="4562475" y="3794125"/>
            <a:ext cx="0" cy="2362200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894" name="Line 6"/>
          <p:cNvSpPr>
            <a:spLocks noChangeShapeType="1"/>
          </p:cNvSpPr>
          <p:nvPr/>
        </p:nvSpPr>
        <p:spPr bwMode="auto">
          <a:xfrm>
            <a:off x="4562475" y="6156325"/>
            <a:ext cx="2971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895" name="Line 7"/>
          <p:cNvSpPr>
            <a:spLocks noChangeShapeType="1"/>
          </p:cNvSpPr>
          <p:nvPr/>
        </p:nvSpPr>
        <p:spPr bwMode="auto">
          <a:xfrm>
            <a:off x="1590675" y="6156325"/>
            <a:ext cx="2971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896" name="Line 8"/>
          <p:cNvSpPr>
            <a:spLocks noChangeShapeType="1"/>
          </p:cNvSpPr>
          <p:nvPr/>
        </p:nvSpPr>
        <p:spPr bwMode="auto">
          <a:xfrm>
            <a:off x="3648075" y="4724400"/>
            <a:ext cx="0" cy="1447800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897" name="Line 9"/>
          <p:cNvSpPr>
            <a:spLocks noChangeShapeType="1"/>
          </p:cNvSpPr>
          <p:nvPr/>
        </p:nvSpPr>
        <p:spPr bwMode="auto">
          <a:xfrm>
            <a:off x="5476875" y="4724400"/>
            <a:ext cx="0" cy="1447800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898" name="Line 10"/>
          <p:cNvSpPr>
            <a:spLocks noChangeShapeType="1"/>
          </p:cNvSpPr>
          <p:nvPr/>
        </p:nvSpPr>
        <p:spPr bwMode="auto">
          <a:xfrm>
            <a:off x="6391275" y="5851525"/>
            <a:ext cx="0" cy="304800"/>
          </a:xfrm>
          <a:prstGeom prst="line">
            <a:avLst/>
          </a:prstGeom>
          <a:noFill/>
          <a:ln w="317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899" name="Line 11"/>
          <p:cNvSpPr>
            <a:spLocks noChangeShapeType="1"/>
          </p:cNvSpPr>
          <p:nvPr/>
        </p:nvSpPr>
        <p:spPr bwMode="auto">
          <a:xfrm>
            <a:off x="2733675" y="5851525"/>
            <a:ext cx="0" cy="304800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900" name="Line 12"/>
          <p:cNvSpPr>
            <a:spLocks noChangeShapeType="1"/>
          </p:cNvSpPr>
          <p:nvPr/>
        </p:nvSpPr>
        <p:spPr bwMode="auto">
          <a:xfrm>
            <a:off x="7305675" y="6080125"/>
            <a:ext cx="0" cy="76200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901" name="Line 13"/>
          <p:cNvSpPr>
            <a:spLocks noChangeShapeType="1"/>
          </p:cNvSpPr>
          <p:nvPr/>
        </p:nvSpPr>
        <p:spPr bwMode="auto">
          <a:xfrm>
            <a:off x="1819275" y="6080125"/>
            <a:ext cx="0" cy="76200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902" name="Text Box 14"/>
          <p:cNvSpPr txBox="1">
            <a:spLocks noChangeArrowheads="1"/>
          </p:cNvSpPr>
          <p:nvPr/>
        </p:nvSpPr>
        <p:spPr bwMode="auto">
          <a:xfrm>
            <a:off x="4257675" y="6232525"/>
            <a:ext cx="60801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100</a:t>
            </a:r>
            <a:endParaRPr lang="el-GR" altLang="en-US" sz="200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903" name="Text Box 15"/>
          <p:cNvSpPr txBox="1">
            <a:spLocks noChangeArrowheads="1"/>
          </p:cNvSpPr>
          <p:nvPr/>
        </p:nvSpPr>
        <p:spPr bwMode="auto">
          <a:xfrm>
            <a:off x="5175250" y="6235700"/>
            <a:ext cx="60801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110</a:t>
            </a:r>
            <a:endParaRPr lang="en-US" altLang="en-US" sz="200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  <a:sym typeface="Symbol" panose="05050102010706020507" pitchFamily="18" charset="2"/>
            </a:endParaRPr>
          </a:p>
        </p:txBody>
      </p:sp>
      <p:sp>
        <p:nvSpPr>
          <p:cNvPr id="37904" name="Text Box 16"/>
          <p:cNvSpPr txBox="1">
            <a:spLocks noChangeArrowheads="1"/>
          </p:cNvSpPr>
          <p:nvPr/>
        </p:nvSpPr>
        <p:spPr bwMode="auto">
          <a:xfrm>
            <a:off x="6089650" y="6235700"/>
            <a:ext cx="60801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120</a:t>
            </a:r>
            <a:endParaRPr lang="en-US" altLang="en-US" sz="200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  <a:sym typeface="Symbol" panose="05050102010706020507" pitchFamily="18" charset="2"/>
            </a:endParaRPr>
          </a:p>
        </p:txBody>
      </p:sp>
      <p:sp>
        <p:nvSpPr>
          <p:cNvPr id="37905" name="Text Box 17"/>
          <p:cNvSpPr txBox="1">
            <a:spLocks noChangeArrowheads="1"/>
          </p:cNvSpPr>
          <p:nvPr/>
        </p:nvSpPr>
        <p:spPr bwMode="auto">
          <a:xfrm>
            <a:off x="7000875" y="6235700"/>
            <a:ext cx="60801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130</a:t>
            </a:r>
            <a:endParaRPr lang="en-US" altLang="en-US" sz="200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  <a:sym typeface="Symbol" panose="05050102010706020507" pitchFamily="18" charset="2"/>
            </a:endParaRPr>
          </a:p>
        </p:txBody>
      </p:sp>
      <p:sp>
        <p:nvSpPr>
          <p:cNvPr id="37906" name="Text Box 18"/>
          <p:cNvSpPr txBox="1">
            <a:spLocks noChangeArrowheads="1"/>
          </p:cNvSpPr>
          <p:nvPr/>
        </p:nvSpPr>
        <p:spPr bwMode="auto">
          <a:xfrm>
            <a:off x="2479675" y="6235700"/>
            <a:ext cx="4667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80</a:t>
            </a:r>
            <a:endParaRPr lang="en-US" altLang="en-US" sz="200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  <a:sym typeface="Symbol" panose="05050102010706020507" pitchFamily="18" charset="2"/>
            </a:endParaRPr>
          </a:p>
        </p:txBody>
      </p:sp>
      <p:sp>
        <p:nvSpPr>
          <p:cNvPr id="37907" name="Text Box 19"/>
          <p:cNvSpPr txBox="1">
            <a:spLocks noChangeArrowheads="1"/>
          </p:cNvSpPr>
          <p:nvPr/>
        </p:nvSpPr>
        <p:spPr bwMode="auto">
          <a:xfrm>
            <a:off x="3406775" y="6235700"/>
            <a:ext cx="4667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90</a:t>
            </a:r>
            <a:endParaRPr lang="en-US" altLang="en-US" sz="200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  <a:sym typeface="Symbol" panose="05050102010706020507" pitchFamily="18" charset="2"/>
            </a:endParaRPr>
          </a:p>
        </p:txBody>
      </p:sp>
      <p:sp>
        <p:nvSpPr>
          <p:cNvPr id="37908" name="Text Box 20"/>
          <p:cNvSpPr txBox="1">
            <a:spLocks noChangeArrowheads="1"/>
          </p:cNvSpPr>
          <p:nvPr/>
        </p:nvSpPr>
        <p:spPr bwMode="auto">
          <a:xfrm>
            <a:off x="1577975" y="6235700"/>
            <a:ext cx="4667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70</a:t>
            </a:r>
            <a:endParaRPr lang="en-US" altLang="en-US" sz="200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  <a:sym typeface="Symbol" panose="05050102010706020507" pitchFamily="18" charset="2"/>
            </a:endParaRPr>
          </a:p>
        </p:txBody>
      </p:sp>
      <p:sp>
        <p:nvSpPr>
          <p:cNvPr id="37909" name="Line 21"/>
          <p:cNvSpPr>
            <a:spLocks noChangeShapeType="1"/>
          </p:cNvSpPr>
          <p:nvPr/>
        </p:nvSpPr>
        <p:spPr bwMode="auto">
          <a:xfrm flipH="1">
            <a:off x="3648075" y="4708525"/>
            <a:ext cx="9144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910" name="Line 22"/>
          <p:cNvSpPr>
            <a:spLocks noChangeShapeType="1"/>
          </p:cNvSpPr>
          <p:nvPr/>
        </p:nvSpPr>
        <p:spPr bwMode="auto">
          <a:xfrm>
            <a:off x="4572000" y="4708525"/>
            <a:ext cx="8382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911" name="Text Box 23"/>
          <p:cNvSpPr txBox="1">
            <a:spLocks noChangeArrowheads="1"/>
          </p:cNvSpPr>
          <p:nvPr/>
        </p:nvSpPr>
        <p:spPr bwMode="auto">
          <a:xfrm>
            <a:off x="5719763" y="3105150"/>
            <a:ext cx="2743200" cy="915988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l-GR" altLang="en-US"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μ</a:t>
            </a: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determines the center of the distribution, and </a:t>
            </a: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 determines its spread.</a:t>
            </a:r>
          </a:p>
        </p:txBody>
      </p:sp>
      <p:sp>
        <p:nvSpPr>
          <p:cNvPr id="37912" name="Text Box 24"/>
          <p:cNvSpPr txBox="1">
            <a:spLocks noChangeArrowheads="1"/>
          </p:cNvSpPr>
          <p:nvPr/>
        </p:nvSpPr>
        <p:spPr bwMode="auto">
          <a:xfrm>
            <a:off x="3927475" y="4330700"/>
            <a:ext cx="438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10</a:t>
            </a:r>
            <a:endParaRPr lang="en-US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37913" name="Text Box 25"/>
          <p:cNvSpPr txBox="1">
            <a:spLocks noChangeArrowheads="1"/>
          </p:cNvSpPr>
          <p:nvPr/>
        </p:nvSpPr>
        <p:spPr bwMode="auto">
          <a:xfrm>
            <a:off x="4748213" y="4330700"/>
            <a:ext cx="438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10</a:t>
            </a:r>
            <a:endParaRPr lang="en-US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37914" name="Rectangle 26"/>
          <p:cNvSpPr>
            <a:spLocks noGrp="1" noChangeArrowheads="1"/>
          </p:cNvSpPr>
          <p:nvPr>
            <p:ph type="body" idx="1"/>
          </p:nvPr>
        </p:nvSpPr>
        <p:spPr>
          <a:xfrm>
            <a:off x="444500" y="850900"/>
            <a:ext cx="8229600" cy="2371725"/>
          </a:xfrm>
          <a:noFill/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400" smtClean="0">
                <a:cs typeface="Arial" panose="020B0604020202020204" pitchFamily="34" charset="0"/>
                <a:sym typeface="Symbol" panose="05050102010706020507" pitchFamily="18" charset="2"/>
              </a:rPr>
              <a:t>Also called “normal distribution” or “bell curve”.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400" smtClean="0">
                <a:cs typeface="Arial" panose="020B0604020202020204" pitchFamily="34" charset="0"/>
                <a:sym typeface="Symbol" panose="05050102010706020507" pitchFamily="18" charset="2"/>
              </a:rPr>
              <a:t>A good approximation for many real-world distributions.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000" u="sng" smtClean="0">
                <a:cs typeface="Arial" panose="020B0604020202020204" pitchFamily="34" charset="0"/>
                <a:sym typeface="Symbol" panose="05050102010706020507" pitchFamily="18" charset="2"/>
              </a:rPr>
              <a:t>Central Limit Theorem</a:t>
            </a:r>
            <a:r>
              <a:rPr lang="en-US" altLang="en-US" sz="2000" smtClean="0">
                <a:cs typeface="Arial" panose="020B0604020202020204" pitchFamily="34" charset="0"/>
                <a:sym typeface="Symbol" panose="05050102010706020507" pitchFamily="18" charset="2"/>
              </a:rPr>
              <a:t>: The sum (or mean) of sufficiently many i.i.d. samples from any distribution is approximately Gaussian.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400" smtClean="0">
                <a:cs typeface="Arial" panose="020B0604020202020204" pitchFamily="34" charset="0"/>
                <a:sym typeface="Symbol" panose="05050102010706020507" pitchFamily="18" charset="2"/>
              </a:rPr>
              <a:t>A symmetric, unimodal distribution N(</a:t>
            </a:r>
            <a:r>
              <a:rPr lang="el-GR" altLang="en-US" sz="2400" smtClean="0">
                <a:cs typeface="Arial" panose="020B0604020202020204" pitchFamily="34" charset="0"/>
                <a:sym typeface="Symbol" panose="05050102010706020507" pitchFamily="18" charset="2"/>
              </a:rPr>
              <a:t>μ</a:t>
            </a:r>
            <a:r>
              <a:rPr lang="en-US" altLang="en-US" sz="2400" smtClean="0">
                <a:cs typeface="Arial" panose="020B0604020202020204" pitchFamily="34" charset="0"/>
                <a:sym typeface="Symbol" panose="05050102010706020507" pitchFamily="18" charset="2"/>
              </a:rPr>
              <a:t>, </a:t>
            </a:r>
            <a:r>
              <a:rPr lang="el-GR" altLang="en-US" sz="2400" smtClean="0">
                <a:cs typeface="Arial" panose="020B0604020202020204" pitchFamily="34" charset="0"/>
                <a:sym typeface="Symbol" panose="05050102010706020507" pitchFamily="18" charset="2"/>
              </a:rPr>
              <a:t></a:t>
            </a:r>
            <a:r>
              <a:rPr lang="en-US" altLang="en-US" sz="2400" smtClean="0">
                <a:cs typeface="Arial" panose="020B0604020202020204" pitchFamily="34" charset="0"/>
                <a:sym typeface="Symbol" panose="05050102010706020507" pitchFamily="18" charset="2"/>
              </a:rPr>
              <a:t>), determined by its mean </a:t>
            </a:r>
            <a:r>
              <a:rPr lang="el-GR" altLang="en-US" sz="2400" smtClean="0">
                <a:cs typeface="Arial" panose="020B0604020202020204" pitchFamily="34" charset="0"/>
                <a:sym typeface="Symbol" panose="05050102010706020507" pitchFamily="18" charset="2"/>
              </a:rPr>
              <a:t>μ</a:t>
            </a:r>
            <a:r>
              <a:rPr lang="en-US" altLang="en-US" sz="2400" smtClean="0">
                <a:cs typeface="Arial" panose="020B0604020202020204" pitchFamily="34" charset="0"/>
                <a:sym typeface="Symbol" panose="05050102010706020507" pitchFamily="18" charset="2"/>
              </a:rPr>
              <a:t> and standard deviation :</a:t>
            </a:r>
          </a:p>
        </p:txBody>
      </p:sp>
      <p:sp>
        <p:nvSpPr>
          <p:cNvPr id="37915" name="Text Box 30"/>
          <p:cNvSpPr txBox="1">
            <a:spLocks noChangeArrowheads="1"/>
          </p:cNvSpPr>
          <p:nvPr/>
        </p:nvSpPr>
        <p:spPr bwMode="auto">
          <a:xfrm>
            <a:off x="635000" y="4222750"/>
            <a:ext cx="2790825" cy="91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Given </a:t>
            </a:r>
            <a:r>
              <a:rPr lang="en-US" altLang="en-US" sz="1800">
                <a:solidFill>
                  <a:srgbClr val="000000"/>
                </a:solidFill>
                <a:latin typeface="Symbol" panose="05050102010706020507" pitchFamily="18" charset="2"/>
              </a:rPr>
              <a:t>m</a:t>
            </a: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 and </a:t>
            </a:r>
            <a:r>
              <a:rPr lang="en-US" altLang="en-US" sz="1800">
                <a:solidFill>
                  <a:srgbClr val="000000"/>
                </a:solidFill>
                <a:latin typeface="Symbol" panose="05050102010706020507" pitchFamily="18" charset="2"/>
              </a:rPr>
              <a:t>s</a:t>
            </a: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, we can compute the probability density f(x) for any x.</a:t>
            </a:r>
          </a:p>
        </p:txBody>
      </p:sp>
      <p:sp>
        <p:nvSpPr>
          <p:cNvPr id="37916" name="Text Box 31"/>
          <p:cNvSpPr txBox="1">
            <a:spLocks noChangeArrowheads="1"/>
          </p:cNvSpPr>
          <p:nvPr/>
        </p:nvSpPr>
        <p:spPr bwMode="auto">
          <a:xfrm>
            <a:off x="5784850" y="4224338"/>
            <a:ext cx="2619375" cy="915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For example, if we have </a:t>
            </a:r>
            <a:r>
              <a:rPr lang="en-US" altLang="en-US" sz="1800">
                <a:solidFill>
                  <a:srgbClr val="000000"/>
                </a:solidFill>
                <a:latin typeface="Symbol" panose="05050102010706020507" pitchFamily="18" charset="2"/>
              </a:rPr>
              <a:t>m</a:t>
            </a: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 = 100 and </a:t>
            </a:r>
            <a:r>
              <a:rPr lang="en-US" altLang="en-US" sz="1800">
                <a:solidFill>
                  <a:srgbClr val="000000"/>
                </a:solidFill>
                <a:latin typeface="Symbol" panose="05050102010706020507" pitchFamily="18" charset="2"/>
              </a:rPr>
              <a:t>s</a:t>
            </a: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 = 10, then f(120) = .0054.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8229600" cy="695325"/>
          </a:xfrm>
        </p:spPr>
        <p:txBody>
          <a:bodyPr/>
          <a:lstStyle/>
          <a:p>
            <a:pPr eaLnBrk="1" hangingPunct="1"/>
            <a:r>
              <a:rPr lang="en-US" altLang="en-US" sz="4000" smtClean="0"/>
              <a:t>Learning Gaussian distributions</a:t>
            </a:r>
            <a:endParaRPr lang="en-US" altLang="en-US" smtClean="0"/>
          </a:p>
        </p:txBody>
      </p:sp>
      <p:sp>
        <p:nvSpPr>
          <p:cNvPr id="39939" name="Rectangle 26"/>
          <p:cNvSpPr>
            <a:spLocks noGrp="1" noChangeArrowheads="1"/>
          </p:cNvSpPr>
          <p:nvPr>
            <p:ph type="body" idx="1"/>
          </p:nvPr>
        </p:nvSpPr>
        <p:spPr>
          <a:xfrm>
            <a:off x="444500" y="850900"/>
            <a:ext cx="8229600" cy="2371725"/>
          </a:xfrm>
          <a:noFill/>
        </p:spPr>
        <p:txBody>
          <a:bodyPr/>
          <a:lstStyle/>
          <a:p>
            <a:pPr eaLnBrk="1" hangingPunct="1">
              <a:buFontTx/>
              <a:buNone/>
            </a:pPr>
            <a:r>
              <a:rPr lang="en-US" altLang="en-US" sz="2400" smtClean="0">
                <a:cs typeface="Arial" panose="020B0604020202020204" pitchFamily="34" charset="0"/>
                <a:sym typeface="Symbol" panose="05050102010706020507" pitchFamily="18" charset="2"/>
              </a:rPr>
              <a:t>	Gaussians are simple to learn from training data:</a:t>
            </a:r>
          </a:p>
          <a:p>
            <a:pPr lvl="1" eaLnBrk="1" hangingPunct="1">
              <a:buFontTx/>
              <a:buNone/>
            </a:pPr>
            <a:endParaRPr lang="en-US" altLang="en-US" sz="2000" smtClean="0">
              <a:latin typeface="Symbol" panose="05050102010706020507" pitchFamily="18" charset="2"/>
              <a:cs typeface="Arial" panose="020B0604020202020204" pitchFamily="34" charset="0"/>
              <a:sym typeface="Symbol" panose="05050102010706020507" pitchFamily="18" charset="2"/>
            </a:endParaRPr>
          </a:p>
          <a:p>
            <a:pPr lvl="1" eaLnBrk="1" hangingPunct="1">
              <a:buFontTx/>
              <a:buNone/>
            </a:pPr>
            <a:r>
              <a:rPr lang="en-US" altLang="en-US" sz="2000" smtClean="0">
                <a:latin typeface="Symbol" panose="05050102010706020507" pitchFamily="18" charset="2"/>
                <a:cs typeface="Arial" panose="020B0604020202020204" pitchFamily="34" charset="0"/>
                <a:sym typeface="Symbol" panose="05050102010706020507" pitchFamily="18" charset="2"/>
              </a:rPr>
              <a:t>          m</a:t>
            </a:r>
            <a:r>
              <a:rPr lang="en-US" altLang="en-US" sz="2000" smtClean="0">
                <a:cs typeface="Arial" panose="020B0604020202020204" pitchFamily="34" charset="0"/>
                <a:sym typeface="Symbol" panose="05050102010706020507" pitchFamily="18" charset="2"/>
              </a:rPr>
              <a:t> = sample mean of x</a:t>
            </a:r>
            <a:r>
              <a:rPr lang="en-US" altLang="en-US" sz="2000" baseline="-25000" smtClean="0">
                <a:cs typeface="Arial" panose="020B0604020202020204" pitchFamily="34" charset="0"/>
                <a:sym typeface="Symbol" panose="05050102010706020507" pitchFamily="18" charset="2"/>
              </a:rPr>
              <a:t>i</a:t>
            </a:r>
            <a:endParaRPr lang="en-US" altLang="en-US" sz="2000" smtClean="0">
              <a:latin typeface="Symbol" panose="05050102010706020507" pitchFamily="18" charset="2"/>
              <a:cs typeface="Arial" panose="020B0604020202020204" pitchFamily="34" charset="0"/>
              <a:sym typeface="Symbol" panose="05050102010706020507" pitchFamily="18" charset="2"/>
            </a:endParaRPr>
          </a:p>
          <a:p>
            <a:pPr lvl="1" eaLnBrk="1" hangingPunct="1">
              <a:buFontTx/>
              <a:buNone/>
            </a:pPr>
            <a:endParaRPr lang="en-US" altLang="en-US" sz="2000" smtClean="0">
              <a:latin typeface="Symbol" panose="05050102010706020507" pitchFamily="18" charset="2"/>
              <a:cs typeface="Arial" panose="020B0604020202020204" pitchFamily="34" charset="0"/>
              <a:sym typeface="Symbol" panose="05050102010706020507" pitchFamily="18" charset="2"/>
            </a:endParaRPr>
          </a:p>
          <a:p>
            <a:pPr lvl="1" eaLnBrk="1" hangingPunct="1">
              <a:buFontTx/>
              <a:buNone/>
            </a:pPr>
            <a:endParaRPr lang="en-US" altLang="en-US" sz="2000" smtClean="0">
              <a:latin typeface="Symbol" panose="05050102010706020507" pitchFamily="18" charset="2"/>
              <a:cs typeface="Arial" panose="020B0604020202020204" pitchFamily="34" charset="0"/>
              <a:sym typeface="Symbol" panose="05050102010706020507" pitchFamily="18" charset="2"/>
            </a:endParaRPr>
          </a:p>
          <a:p>
            <a:pPr lvl="1" eaLnBrk="1" hangingPunct="1">
              <a:buFontTx/>
              <a:buNone/>
            </a:pPr>
            <a:r>
              <a:rPr lang="en-US" altLang="en-US" sz="2000" smtClean="0">
                <a:latin typeface="Symbol" panose="05050102010706020507" pitchFamily="18" charset="2"/>
                <a:cs typeface="Arial" panose="020B0604020202020204" pitchFamily="34" charset="0"/>
                <a:sym typeface="Symbol" panose="05050102010706020507" pitchFamily="18" charset="2"/>
              </a:rPr>
              <a:t>s</a:t>
            </a:r>
            <a:r>
              <a:rPr lang="en-US" altLang="en-US" sz="2000" smtClean="0">
                <a:cs typeface="Arial" panose="020B0604020202020204" pitchFamily="34" charset="0"/>
                <a:sym typeface="Symbol" panose="05050102010706020507" pitchFamily="18" charset="2"/>
              </a:rPr>
              <a:t> = sample standard deviation of x</a:t>
            </a:r>
            <a:r>
              <a:rPr lang="en-US" altLang="en-US" sz="2000" baseline="-25000" smtClean="0">
                <a:cs typeface="Arial" panose="020B0604020202020204" pitchFamily="34" charset="0"/>
                <a:sym typeface="Symbol" panose="05050102010706020507" pitchFamily="18" charset="2"/>
              </a:rPr>
              <a:t>i</a:t>
            </a:r>
          </a:p>
        </p:txBody>
      </p:sp>
      <p:graphicFrame>
        <p:nvGraphicFramePr>
          <p:cNvPr id="938014" name="Object 30"/>
          <p:cNvGraphicFramePr>
            <a:graphicFrameLocks noChangeAspect="1"/>
          </p:cNvGraphicFramePr>
          <p:nvPr/>
        </p:nvGraphicFramePr>
        <p:xfrm>
          <a:off x="5822950" y="1435100"/>
          <a:ext cx="1143000" cy="777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063" name="Equation" r:id="rId4" imgW="634725" imgH="431613" progId="Equation.3">
                  <p:embed/>
                </p:oleObj>
              </mc:Choice>
              <mc:Fallback>
                <p:oleObj name="Equation" r:id="rId4" imgW="634725" imgH="431613" progId="Equation.3">
                  <p:embed/>
                  <p:pic>
                    <p:nvPicPr>
                      <p:cNvPr id="0" name="Object 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22950" y="1435100"/>
                        <a:ext cx="1143000" cy="777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38015" name="Object 31"/>
          <p:cNvGraphicFramePr>
            <a:graphicFrameLocks noChangeAspect="1"/>
          </p:cNvGraphicFramePr>
          <p:nvPr/>
        </p:nvGraphicFramePr>
        <p:xfrm>
          <a:off x="5349875" y="2439988"/>
          <a:ext cx="2101850" cy="868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064" name="Equation" r:id="rId6" imgW="1167893" imgH="482391" progId="Equation.3">
                  <p:embed/>
                </p:oleObj>
              </mc:Choice>
              <mc:Fallback>
                <p:oleObj name="Equation" r:id="rId6" imgW="1167893" imgH="482391" progId="Equation.3">
                  <p:embed/>
                  <p:pic>
                    <p:nvPicPr>
                      <p:cNvPr id="0" name="Object 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49875" y="2439988"/>
                        <a:ext cx="2101850" cy="8683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38017" name="Text Box 33"/>
          <p:cNvSpPr txBox="1">
            <a:spLocks noChangeArrowheads="1"/>
          </p:cNvSpPr>
          <p:nvPr/>
        </p:nvSpPr>
        <p:spPr bwMode="auto">
          <a:xfrm>
            <a:off x="1114425" y="3452813"/>
            <a:ext cx="6900863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For example, consider the distribution of body mass index (BMI) for patients with low and high heart attack risks respectively:</a:t>
            </a:r>
          </a:p>
        </p:txBody>
      </p:sp>
      <p:sp>
        <p:nvSpPr>
          <p:cNvPr id="938018" name="Text Box 34"/>
          <p:cNvSpPr txBox="1">
            <a:spLocks noChangeArrowheads="1"/>
          </p:cNvSpPr>
          <p:nvPr/>
        </p:nvSpPr>
        <p:spPr bwMode="auto">
          <a:xfrm>
            <a:off x="1262063" y="4249738"/>
            <a:ext cx="65849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Low risk (4500 patients): mean = 20.0, standard deviation = 2.6</a:t>
            </a:r>
          </a:p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High risk (500 patients): mean = 32.0, standard deviation = 3.1</a:t>
            </a:r>
          </a:p>
        </p:txBody>
      </p:sp>
      <p:sp>
        <p:nvSpPr>
          <p:cNvPr id="938019" name="Text Box 35"/>
          <p:cNvSpPr txBox="1">
            <a:spLocks noChangeArrowheads="1"/>
          </p:cNvSpPr>
          <p:nvPr/>
        </p:nvSpPr>
        <p:spPr bwMode="auto">
          <a:xfrm>
            <a:off x="577850" y="5046663"/>
            <a:ext cx="7958138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Probability density of BMI = 26 for Low risk group: f(x = 26 | N(20, 2.6)) = .01</a:t>
            </a:r>
          </a:p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Probability density of BMI = 26 for High risk group: f(x = 26 | N(32, 3.1)) = .02</a:t>
            </a:r>
          </a:p>
        </p:txBody>
      </p:sp>
      <p:graphicFrame>
        <p:nvGraphicFramePr>
          <p:cNvPr id="938021" name="Object 37"/>
          <p:cNvGraphicFramePr>
            <a:graphicFrameLocks noChangeAspect="1"/>
          </p:cNvGraphicFramePr>
          <p:nvPr/>
        </p:nvGraphicFramePr>
        <p:xfrm>
          <a:off x="3487738" y="5684838"/>
          <a:ext cx="2147887" cy="760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065" name="Equation" r:id="rId8" imgW="1435100" imgH="508000" progId="Equation.3">
                  <p:embed/>
                </p:oleObj>
              </mc:Choice>
              <mc:Fallback>
                <p:oleObj name="Equation" r:id="rId8" imgW="1435100" imgH="508000" progId="Equation.3">
                  <p:embed/>
                  <p:pic>
                    <p:nvPicPr>
                      <p:cNvPr id="0" name="Object 3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87738" y="5684838"/>
                        <a:ext cx="2147887" cy="7604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8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8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8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80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80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8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8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8017" grpId="0"/>
      <p:bldP spid="93801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083" name="Text Box 51"/>
          <p:cNvSpPr txBox="1">
            <a:spLocks noChangeArrowheads="1"/>
          </p:cNvSpPr>
          <p:nvPr/>
        </p:nvSpPr>
        <p:spPr bwMode="auto">
          <a:xfrm>
            <a:off x="2320925" y="6145213"/>
            <a:ext cx="6286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0.53</a:t>
            </a:r>
          </a:p>
        </p:txBody>
      </p:sp>
      <p:sp>
        <p:nvSpPr>
          <p:cNvPr id="41987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8229600" cy="695325"/>
          </a:xfrm>
        </p:spPr>
        <p:txBody>
          <a:bodyPr/>
          <a:lstStyle/>
          <a:p>
            <a:pPr eaLnBrk="1" hangingPunct="1"/>
            <a:r>
              <a:rPr lang="en-US" altLang="en-US" sz="4000" smtClean="0"/>
              <a:t>Summary of Naïve Bayes</a:t>
            </a:r>
            <a:endParaRPr lang="en-US" altLang="en-US" smtClean="0"/>
          </a:p>
        </p:txBody>
      </p:sp>
      <p:sp>
        <p:nvSpPr>
          <p:cNvPr id="41988" name="Text Box 11"/>
          <p:cNvSpPr txBox="1">
            <a:spLocks noChangeArrowheads="1"/>
          </p:cNvSpPr>
          <p:nvPr/>
        </p:nvSpPr>
        <p:spPr bwMode="auto">
          <a:xfrm>
            <a:off x="1531938" y="920750"/>
            <a:ext cx="6045200" cy="641350"/>
          </a:xfrm>
          <a:prstGeom prst="rect">
            <a:avLst/>
          </a:prstGeom>
          <a:solidFill>
            <a:srgbClr val="FF99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800" u="sng">
                <a:solidFill>
                  <a:srgbClr val="000000"/>
                </a:solidFill>
                <a:latin typeface="Arial" panose="020B0604020202020204" pitchFamily="34" charset="0"/>
              </a:rPr>
              <a:t>Step 1</a:t>
            </a: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: Learn a </a:t>
            </a:r>
            <a:r>
              <a:rPr lang="en-US" altLang="en-US" sz="1800" b="1">
                <a:solidFill>
                  <a:srgbClr val="000000"/>
                </a:solidFill>
                <a:latin typeface="Arial" panose="020B0604020202020204" pitchFamily="34" charset="0"/>
              </a:rPr>
              <a:t>class-conditional model</a:t>
            </a: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 for each attribute for each class, using the training data.</a:t>
            </a:r>
          </a:p>
        </p:txBody>
      </p:sp>
      <p:sp>
        <p:nvSpPr>
          <p:cNvPr id="940044" name="Text Box 12"/>
          <p:cNvSpPr txBox="1">
            <a:spLocks noChangeArrowheads="1"/>
          </p:cNvSpPr>
          <p:nvPr/>
        </p:nvSpPr>
        <p:spPr bwMode="auto">
          <a:xfrm>
            <a:off x="523875" y="2997200"/>
            <a:ext cx="13081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Risk = Low</a:t>
            </a:r>
          </a:p>
        </p:txBody>
      </p:sp>
      <p:sp>
        <p:nvSpPr>
          <p:cNvPr id="940045" name="Text Box 13"/>
          <p:cNvSpPr txBox="1">
            <a:spLocks noChangeArrowheads="1"/>
          </p:cNvSpPr>
          <p:nvPr/>
        </p:nvSpPr>
        <p:spPr bwMode="auto">
          <a:xfrm>
            <a:off x="496888" y="3713163"/>
            <a:ext cx="13589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Risk = High</a:t>
            </a:r>
          </a:p>
        </p:txBody>
      </p:sp>
      <p:sp>
        <p:nvSpPr>
          <p:cNvPr id="940046" name="Text Box 14"/>
          <p:cNvSpPr txBox="1">
            <a:spLocks noChangeArrowheads="1"/>
          </p:cNvSpPr>
          <p:nvPr/>
        </p:nvSpPr>
        <p:spPr bwMode="auto">
          <a:xfrm>
            <a:off x="4722813" y="2384425"/>
            <a:ext cx="5905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800" u="sng">
                <a:solidFill>
                  <a:srgbClr val="000000"/>
                </a:solidFill>
                <a:latin typeface="Arial" panose="020B0604020202020204" pitchFamily="34" charset="0"/>
              </a:rPr>
              <a:t>BMI</a:t>
            </a:r>
          </a:p>
        </p:txBody>
      </p:sp>
      <p:sp>
        <p:nvSpPr>
          <p:cNvPr id="940047" name="Text Box 15"/>
          <p:cNvSpPr txBox="1">
            <a:spLocks noChangeArrowheads="1"/>
          </p:cNvSpPr>
          <p:nvPr/>
        </p:nvSpPr>
        <p:spPr bwMode="auto">
          <a:xfrm>
            <a:off x="2551113" y="2382838"/>
            <a:ext cx="946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800" u="sng">
                <a:solidFill>
                  <a:srgbClr val="000000"/>
                </a:solidFill>
                <a:latin typeface="Arial" panose="020B0604020202020204" pitchFamily="34" charset="0"/>
              </a:rPr>
              <a:t>Gender</a:t>
            </a:r>
          </a:p>
        </p:txBody>
      </p:sp>
      <p:sp>
        <p:nvSpPr>
          <p:cNvPr id="940048" name="Text Box 16"/>
          <p:cNvSpPr txBox="1">
            <a:spLocks noChangeArrowheads="1"/>
          </p:cNvSpPr>
          <p:nvPr/>
        </p:nvSpPr>
        <p:spPr bwMode="auto">
          <a:xfrm>
            <a:off x="6783388" y="2381250"/>
            <a:ext cx="10858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800" u="sng">
                <a:solidFill>
                  <a:srgbClr val="000000"/>
                </a:solidFill>
                <a:latin typeface="Arial" panose="020B0604020202020204" pitchFamily="34" charset="0"/>
              </a:rPr>
              <a:t>Diabetes</a:t>
            </a:r>
          </a:p>
        </p:txBody>
      </p:sp>
      <p:sp>
        <p:nvSpPr>
          <p:cNvPr id="940049" name="Text Box 17"/>
          <p:cNvSpPr txBox="1">
            <a:spLocks noChangeArrowheads="1"/>
          </p:cNvSpPr>
          <p:nvPr/>
        </p:nvSpPr>
        <p:spPr bwMode="auto">
          <a:xfrm>
            <a:off x="2705100" y="3424238"/>
            <a:ext cx="184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endParaRPr lang="en-US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940050" name="Text Box 18"/>
          <p:cNvSpPr txBox="1">
            <a:spLocks noChangeArrowheads="1"/>
          </p:cNvSpPr>
          <p:nvPr/>
        </p:nvSpPr>
        <p:spPr bwMode="auto">
          <a:xfrm>
            <a:off x="1970088" y="2852738"/>
            <a:ext cx="20955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Pr(Male) = 0.44</a:t>
            </a:r>
          </a:p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Pr(Female) = 0.56 </a:t>
            </a:r>
          </a:p>
        </p:txBody>
      </p:sp>
      <p:sp>
        <p:nvSpPr>
          <p:cNvPr id="940051" name="Text Box 19"/>
          <p:cNvSpPr txBox="1">
            <a:spLocks noChangeArrowheads="1"/>
          </p:cNvSpPr>
          <p:nvPr/>
        </p:nvSpPr>
        <p:spPr bwMode="auto">
          <a:xfrm>
            <a:off x="1990725" y="3595688"/>
            <a:ext cx="20320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Pr(Male) = 0.53</a:t>
            </a:r>
          </a:p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Pr(Female) = 0.47</a:t>
            </a:r>
          </a:p>
        </p:txBody>
      </p:sp>
      <p:sp>
        <p:nvSpPr>
          <p:cNvPr id="940052" name="Text Box 20"/>
          <p:cNvSpPr txBox="1">
            <a:spLocks noChangeArrowheads="1"/>
          </p:cNvSpPr>
          <p:nvPr/>
        </p:nvSpPr>
        <p:spPr bwMode="auto">
          <a:xfrm>
            <a:off x="4559300" y="2852738"/>
            <a:ext cx="900113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Symbol" panose="05050102010706020507" pitchFamily="18" charset="2"/>
              </a:rPr>
              <a:t>m</a:t>
            </a: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 = 20</a:t>
            </a:r>
          </a:p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Symbol" panose="05050102010706020507" pitchFamily="18" charset="2"/>
              </a:rPr>
              <a:t>s</a:t>
            </a: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 = 2.6</a:t>
            </a:r>
          </a:p>
        </p:txBody>
      </p:sp>
      <p:sp>
        <p:nvSpPr>
          <p:cNvPr id="940053" name="Text Box 21"/>
          <p:cNvSpPr txBox="1">
            <a:spLocks noChangeArrowheads="1"/>
          </p:cNvSpPr>
          <p:nvPr/>
        </p:nvSpPr>
        <p:spPr bwMode="auto">
          <a:xfrm>
            <a:off x="4560888" y="3595688"/>
            <a:ext cx="900112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Symbol" panose="05050102010706020507" pitchFamily="18" charset="2"/>
              </a:rPr>
              <a:t>m</a:t>
            </a: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 = 32</a:t>
            </a:r>
          </a:p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Symbol" panose="05050102010706020507" pitchFamily="18" charset="2"/>
              </a:rPr>
              <a:t>s</a:t>
            </a: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 = 3.1</a:t>
            </a:r>
          </a:p>
        </p:txBody>
      </p:sp>
      <p:sp>
        <p:nvSpPr>
          <p:cNvPr id="940054" name="Text Box 22"/>
          <p:cNvSpPr txBox="1">
            <a:spLocks noChangeArrowheads="1"/>
          </p:cNvSpPr>
          <p:nvPr/>
        </p:nvSpPr>
        <p:spPr bwMode="auto">
          <a:xfrm>
            <a:off x="6081713" y="2852738"/>
            <a:ext cx="24892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Pr(Diabetes) = 0.03</a:t>
            </a:r>
          </a:p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Pr(No diabetes) = 0.97</a:t>
            </a:r>
          </a:p>
        </p:txBody>
      </p:sp>
      <p:sp>
        <p:nvSpPr>
          <p:cNvPr id="940055" name="Text Box 23"/>
          <p:cNvSpPr txBox="1">
            <a:spLocks noChangeArrowheads="1"/>
          </p:cNvSpPr>
          <p:nvPr/>
        </p:nvSpPr>
        <p:spPr bwMode="auto">
          <a:xfrm>
            <a:off x="6080125" y="3594100"/>
            <a:ext cx="24892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Pr(Diabetes) = 0.45</a:t>
            </a:r>
          </a:p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Pr(No diabetes) = 0.55</a:t>
            </a:r>
          </a:p>
        </p:txBody>
      </p:sp>
      <p:sp>
        <p:nvSpPr>
          <p:cNvPr id="42001" name="Text Box 24"/>
          <p:cNvSpPr txBox="1">
            <a:spLocks noChangeArrowheads="1"/>
          </p:cNvSpPr>
          <p:nvPr/>
        </p:nvSpPr>
        <p:spPr bwMode="auto">
          <a:xfrm>
            <a:off x="2182813" y="1657350"/>
            <a:ext cx="4760912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800" u="sng" dirty="0">
                <a:solidFill>
                  <a:srgbClr val="000000"/>
                </a:solidFill>
                <a:latin typeface="Arial" panose="020B0604020202020204" pitchFamily="34" charset="0"/>
              </a:rPr>
              <a:t>Discrete-valued attribute</a:t>
            </a:r>
            <a:r>
              <a:rPr lang="en-US" altLang="en-US" sz="1800" dirty="0">
                <a:solidFill>
                  <a:srgbClr val="000000"/>
                </a:solidFill>
                <a:latin typeface="Arial" panose="020B0604020202020204" pitchFamily="34" charset="0"/>
              </a:rPr>
              <a:t>: </a:t>
            </a:r>
            <a:r>
              <a:rPr lang="en-US" altLang="en-US" sz="1800" dirty="0" err="1">
                <a:solidFill>
                  <a:srgbClr val="000000"/>
                </a:solidFill>
                <a:latin typeface="Arial" panose="020B0604020202020204" pitchFamily="34" charset="0"/>
              </a:rPr>
              <a:t>Pr</a:t>
            </a:r>
            <a:r>
              <a:rPr lang="en-US" altLang="en-US" sz="1800" dirty="0">
                <a:solidFill>
                  <a:srgbClr val="000000"/>
                </a:solidFill>
                <a:latin typeface="Arial" panose="020B0604020202020204" pitchFamily="34" charset="0"/>
              </a:rPr>
              <a:t>(</a:t>
            </a:r>
            <a:r>
              <a:rPr lang="en-US" altLang="en-US" sz="1800" dirty="0" err="1">
                <a:solidFill>
                  <a:srgbClr val="000000"/>
                </a:solidFill>
                <a:latin typeface="Arial" panose="020B0604020202020204" pitchFamily="34" charset="0"/>
              </a:rPr>
              <a:t>A</a:t>
            </a:r>
            <a:r>
              <a:rPr lang="en-US" altLang="en-US" sz="1800" baseline="-25000" dirty="0" err="1">
                <a:solidFill>
                  <a:srgbClr val="000000"/>
                </a:solidFill>
                <a:latin typeface="Arial" panose="020B0604020202020204" pitchFamily="34" charset="0"/>
              </a:rPr>
              <a:t>j</a:t>
            </a:r>
            <a:r>
              <a:rPr lang="en-US" altLang="en-US" sz="1800" dirty="0">
                <a:solidFill>
                  <a:srgbClr val="000000"/>
                </a:solidFill>
                <a:latin typeface="Arial" panose="020B0604020202020204" pitchFamily="34" charset="0"/>
              </a:rPr>
              <a:t> = </a:t>
            </a:r>
            <a:r>
              <a:rPr lang="en-US" altLang="en-US" sz="1800" dirty="0" err="1">
                <a:solidFill>
                  <a:srgbClr val="000000"/>
                </a:solidFill>
                <a:latin typeface="Arial" panose="020B0604020202020204" pitchFamily="34" charset="0"/>
              </a:rPr>
              <a:t>v</a:t>
            </a:r>
            <a:r>
              <a:rPr lang="en-US" altLang="en-US" sz="1800" baseline="-25000" dirty="0" err="1">
                <a:solidFill>
                  <a:srgbClr val="000000"/>
                </a:solidFill>
                <a:latin typeface="Arial" panose="020B0604020202020204" pitchFamily="34" charset="0"/>
              </a:rPr>
              <a:t>ij</a:t>
            </a:r>
            <a:r>
              <a:rPr lang="en-US" altLang="en-US" sz="1800" dirty="0">
                <a:solidFill>
                  <a:srgbClr val="000000"/>
                </a:solidFill>
                <a:latin typeface="Arial" panose="020B0604020202020204" pitchFamily="34" charset="0"/>
              </a:rPr>
              <a:t> | C = </a:t>
            </a:r>
            <a:r>
              <a:rPr lang="en-US" altLang="en-US" sz="1800" dirty="0" err="1">
                <a:solidFill>
                  <a:srgbClr val="000000"/>
                </a:solidFill>
                <a:latin typeface="Arial" panose="020B0604020202020204" pitchFamily="34" charset="0"/>
              </a:rPr>
              <a:t>C</a:t>
            </a:r>
            <a:r>
              <a:rPr lang="en-US" altLang="en-US" sz="1800" baseline="-25000" dirty="0" err="1">
                <a:solidFill>
                  <a:srgbClr val="000000"/>
                </a:solidFill>
                <a:latin typeface="Arial" panose="020B0604020202020204" pitchFamily="34" charset="0"/>
              </a:rPr>
              <a:t>k</a:t>
            </a:r>
            <a:r>
              <a:rPr lang="en-US" altLang="en-US" sz="1800" dirty="0">
                <a:solidFill>
                  <a:srgbClr val="000000"/>
                </a:solidFill>
                <a:latin typeface="Arial" panose="020B0604020202020204" pitchFamily="34" charset="0"/>
              </a:rPr>
              <a:t>)</a:t>
            </a:r>
          </a:p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800" u="sng" dirty="0">
                <a:solidFill>
                  <a:srgbClr val="000000"/>
                </a:solidFill>
                <a:latin typeface="Arial" panose="020B0604020202020204" pitchFamily="34" charset="0"/>
              </a:rPr>
              <a:t>Real-valued attribute</a:t>
            </a:r>
            <a:r>
              <a:rPr lang="en-US" altLang="en-US" sz="1800" dirty="0">
                <a:solidFill>
                  <a:srgbClr val="000000"/>
                </a:solidFill>
                <a:latin typeface="Arial" panose="020B0604020202020204" pitchFamily="34" charset="0"/>
              </a:rPr>
              <a:t>: </a:t>
            </a:r>
            <a:r>
              <a:rPr lang="en-US" altLang="en-US" sz="1800" dirty="0">
                <a:solidFill>
                  <a:srgbClr val="000000"/>
                </a:solidFill>
                <a:latin typeface="Symbol" panose="05050102010706020507" pitchFamily="18" charset="2"/>
              </a:rPr>
              <a:t>m</a:t>
            </a:r>
            <a:r>
              <a:rPr lang="en-US" altLang="en-US" sz="1800" dirty="0">
                <a:solidFill>
                  <a:srgbClr val="000000"/>
                </a:solidFill>
                <a:latin typeface="Arial" panose="020B0604020202020204" pitchFamily="34" charset="0"/>
              </a:rPr>
              <a:t> and </a:t>
            </a:r>
            <a:r>
              <a:rPr lang="en-US" altLang="en-US" sz="1800" dirty="0">
                <a:solidFill>
                  <a:srgbClr val="000000"/>
                </a:solidFill>
                <a:latin typeface="Symbol" panose="05050102010706020507" pitchFamily="18" charset="2"/>
              </a:rPr>
              <a:t>s</a:t>
            </a:r>
            <a:r>
              <a:rPr lang="en-US" altLang="en-US" sz="1800" dirty="0">
                <a:solidFill>
                  <a:srgbClr val="000000"/>
                </a:solidFill>
                <a:latin typeface="Arial" panose="020B0604020202020204" pitchFamily="34" charset="0"/>
              </a:rPr>
              <a:t> of </a:t>
            </a:r>
            <a:r>
              <a:rPr lang="en-US" altLang="en-US" sz="1800" dirty="0" err="1">
                <a:solidFill>
                  <a:srgbClr val="000000"/>
                </a:solidFill>
                <a:latin typeface="Arial" panose="020B0604020202020204" pitchFamily="34" charset="0"/>
              </a:rPr>
              <a:t>A</a:t>
            </a:r>
            <a:r>
              <a:rPr lang="en-US" altLang="en-US" sz="1800" baseline="-25000" dirty="0" err="1">
                <a:solidFill>
                  <a:srgbClr val="000000"/>
                </a:solidFill>
                <a:latin typeface="Arial" panose="020B0604020202020204" pitchFamily="34" charset="0"/>
              </a:rPr>
              <a:t>j</a:t>
            </a:r>
            <a:r>
              <a:rPr lang="en-US" altLang="en-US" sz="1800" dirty="0">
                <a:solidFill>
                  <a:srgbClr val="000000"/>
                </a:solidFill>
                <a:latin typeface="Arial" panose="020B0604020202020204" pitchFamily="34" charset="0"/>
              </a:rPr>
              <a:t> for C = </a:t>
            </a:r>
            <a:r>
              <a:rPr lang="en-US" altLang="en-US" sz="1800" dirty="0" err="1">
                <a:solidFill>
                  <a:srgbClr val="000000"/>
                </a:solidFill>
                <a:latin typeface="Arial" panose="020B0604020202020204" pitchFamily="34" charset="0"/>
              </a:rPr>
              <a:t>C</a:t>
            </a:r>
            <a:r>
              <a:rPr lang="en-US" altLang="en-US" sz="1800" baseline="-25000" dirty="0" err="1">
                <a:solidFill>
                  <a:srgbClr val="000000"/>
                </a:solidFill>
                <a:latin typeface="Arial" panose="020B0604020202020204" pitchFamily="34" charset="0"/>
              </a:rPr>
              <a:t>k</a:t>
            </a:r>
            <a:endParaRPr lang="en-US" altLang="en-US" sz="180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940057" name="Text Box 25"/>
          <p:cNvSpPr txBox="1">
            <a:spLocks noChangeArrowheads="1"/>
          </p:cNvSpPr>
          <p:nvPr/>
        </p:nvSpPr>
        <p:spPr bwMode="auto">
          <a:xfrm>
            <a:off x="636588" y="4359275"/>
            <a:ext cx="7858125" cy="641350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800" u="sng">
                <a:solidFill>
                  <a:srgbClr val="000000"/>
                </a:solidFill>
                <a:latin typeface="Arial" panose="020B0604020202020204" pitchFamily="34" charset="0"/>
              </a:rPr>
              <a:t>Step 2</a:t>
            </a: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: To classify a given test record, first compute the likelihood of each of its attributes given each class, and multiply to obtain the total likelihood.</a:t>
            </a:r>
          </a:p>
        </p:txBody>
      </p:sp>
      <p:sp>
        <p:nvSpPr>
          <p:cNvPr id="940085" name="Text Box 53"/>
          <p:cNvSpPr txBox="1">
            <a:spLocks noChangeArrowheads="1"/>
          </p:cNvSpPr>
          <p:nvPr/>
        </p:nvSpPr>
        <p:spPr bwMode="auto">
          <a:xfrm>
            <a:off x="446088" y="5722938"/>
            <a:ext cx="13081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Risk = Low</a:t>
            </a:r>
          </a:p>
        </p:txBody>
      </p:sp>
      <p:sp>
        <p:nvSpPr>
          <p:cNvPr id="940086" name="Text Box 54"/>
          <p:cNvSpPr txBox="1">
            <a:spLocks noChangeArrowheads="1"/>
          </p:cNvSpPr>
          <p:nvPr/>
        </p:nvSpPr>
        <p:spPr bwMode="auto">
          <a:xfrm>
            <a:off x="420688" y="6143625"/>
            <a:ext cx="13589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Risk = High</a:t>
            </a:r>
          </a:p>
        </p:txBody>
      </p:sp>
      <p:sp>
        <p:nvSpPr>
          <p:cNvPr id="940087" name="Text Box 55"/>
          <p:cNvSpPr txBox="1">
            <a:spLocks noChangeArrowheads="1"/>
          </p:cNvSpPr>
          <p:nvPr/>
        </p:nvSpPr>
        <p:spPr bwMode="auto">
          <a:xfrm>
            <a:off x="1789113" y="5273675"/>
            <a:ext cx="17018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800" u="sng">
                <a:solidFill>
                  <a:srgbClr val="000000"/>
                </a:solidFill>
                <a:latin typeface="Arial" panose="020B0604020202020204" pitchFamily="34" charset="0"/>
              </a:rPr>
              <a:t>Gender = Male</a:t>
            </a:r>
          </a:p>
        </p:txBody>
      </p:sp>
      <p:sp>
        <p:nvSpPr>
          <p:cNvPr id="940088" name="Text Box 56"/>
          <p:cNvSpPr txBox="1">
            <a:spLocks noChangeArrowheads="1"/>
          </p:cNvSpPr>
          <p:nvPr/>
        </p:nvSpPr>
        <p:spPr bwMode="auto">
          <a:xfrm>
            <a:off x="3695700" y="5272088"/>
            <a:ext cx="11049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800" u="sng">
                <a:solidFill>
                  <a:srgbClr val="000000"/>
                </a:solidFill>
                <a:latin typeface="Arial" panose="020B0604020202020204" pitchFamily="34" charset="0"/>
              </a:rPr>
              <a:t>BMI = 26</a:t>
            </a:r>
          </a:p>
        </p:txBody>
      </p:sp>
      <p:sp>
        <p:nvSpPr>
          <p:cNvPr id="940089" name="Text Box 57"/>
          <p:cNvSpPr txBox="1">
            <a:spLocks noChangeArrowheads="1"/>
          </p:cNvSpPr>
          <p:nvPr/>
        </p:nvSpPr>
        <p:spPr bwMode="auto">
          <a:xfrm>
            <a:off x="4946650" y="5273675"/>
            <a:ext cx="17399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800" u="sng">
                <a:solidFill>
                  <a:srgbClr val="000000"/>
                </a:solidFill>
                <a:latin typeface="Arial" panose="020B0604020202020204" pitchFamily="34" charset="0"/>
              </a:rPr>
              <a:t>Diabetes = Yes</a:t>
            </a:r>
          </a:p>
        </p:txBody>
      </p:sp>
      <p:sp>
        <p:nvSpPr>
          <p:cNvPr id="940090" name="Text Box 58"/>
          <p:cNvSpPr txBox="1">
            <a:spLocks noChangeArrowheads="1"/>
          </p:cNvSpPr>
          <p:nvPr/>
        </p:nvSpPr>
        <p:spPr bwMode="auto">
          <a:xfrm>
            <a:off x="2325688" y="5724525"/>
            <a:ext cx="6286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0.44</a:t>
            </a:r>
          </a:p>
        </p:txBody>
      </p:sp>
      <p:sp>
        <p:nvSpPr>
          <p:cNvPr id="940091" name="Text Box 59"/>
          <p:cNvSpPr txBox="1">
            <a:spLocks noChangeArrowheads="1"/>
          </p:cNvSpPr>
          <p:nvPr/>
        </p:nvSpPr>
        <p:spPr bwMode="auto">
          <a:xfrm>
            <a:off x="5413375" y="5722938"/>
            <a:ext cx="6286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0.03</a:t>
            </a:r>
          </a:p>
        </p:txBody>
      </p:sp>
      <p:sp>
        <p:nvSpPr>
          <p:cNvPr id="940092" name="Text Box 60"/>
          <p:cNvSpPr txBox="1">
            <a:spLocks noChangeArrowheads="1"/>
          </p:cNvSpPr>
          <p:nvPr/>
        </p:nvSpPr>
        <p:spPr bwMode="auto">
          <a:xfrm>
            <a:off x="5410200" y="6145213"/>
            <a:ext cx="6286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0.45</a:t>
            </a:r>
          </a:p>
        </p:txBody>
      </p:sp>
      <p:sp>
        <p:nvSpPr>
          <p:cNvPr id="940098" name="Text Box 66"/>
          <p:cNvSpPr txBox="1">
            <a:spLocks noChangeArrowheads="1"/>
          </p:cNvSpPr>
          <p:nvPr/>
        </p:nvSpPr>
        <p:spPr bwMode="auto">
          <a:xfrm>
            <a:off x="6950075" y="5272088"/>
            <a:ext cx="1708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800" u="sng">
                <a:solidFill>
                  <a:srgbClr val="000000"/>
                </a:solidFill>
                <a:latin typeface="Arial" panose="020B0604020202020204" pitchFamily="34" charset="0"/>
              </a:rPr>
              <a:t>Total likelihood</a:t>
            </a:r>
          </a:p>
        </p:txBody>
      </p:sp>
      <p:sp>
        <p:nvSpPr>
          <p:cNvPr id="940099" name="Text Box 67"/>
          <p:cNvSpPr txBox="1">
            <a:spLocks noChangeArrowheads="1"/>
          </p:cNvSpPr>
          <p:nvPr/>
        </p:nvSpPr>
        <p:spPr bwMode="auto">
          <a:xfrm>
            <a:off x="3937000" y="5724525"/>
            <a:ext cx="6286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0.01</a:t>
            </a:r>
          </a:p>
        </p:txBody>
      </p:sp>
      <p:sp>
        <p:nvSpPr>
          <p:cNvPr id="940100" name="Text Box 68"/>
          <p:cNvSpPr txBox="1">
            <a:spLocks noChangeArrowheads="1"/>
          </p:cNvSpPr>
          <p:nvPr/>
        </p:nvSpPr>
        <p:spPr bwMode="auto">
          <a:xfrm>
            <a:off x="3938588" y="6145213"/>
            <a:ext cx="6286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0.02</a:t>
            </a:r>
          </a:p>
        </p:txBody>
      </p:sp>
      <p:sp>
        <p:nvSpPr>
          <p:cNvPr id="940102" name="Text Box 70"/>
          <p:cNvSpPr txBox="1">
            <a:spLocks noChangeArrowheads="1"/>
          </p:cNvSpPr>
          <p:nvPr/>
        </p:nvSpPr>
        <p:spPr bwMode="auto">
          <a:xfrm>
            <a:off x="7169150" y="5724525"/>
            <a:ext cx="125888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1.32 x 10</a:t>
            </a:r>
            <a:r>
              <a:rPr lang="en-US" altLang="en-US" sz="1800" baseline="30000">
                <a:solidFill>
                  <a:srgbClr val="000000"/>
                </a:solidFill>
                <a:latin typeface="Arial" panose="020B0604020202020204" pitchFamily="34" charset="0"/>
              </a:rPr>
              <a:t>-4</a:t>
            </a:r>
          </a:p>
        </p:txBody>
      </p:sp>
      <p:sp>
        <p:nvSpPr>
          <p:cNvPr id="940103" name="Text Box 71"/>
          <p:cNvSpPr txBox="1">
            <a:spLocks noChangeArrowheads="1"/>
          </p:cNvSpPr>
          <p:nvPr/>
        </p:nvSpPr>
        <p:spPr bwMode="auto">
          <a:xfrm>
            <a:off x="7165975" y="6145213"/>
            <a:ext cx="1258888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4.77 x 10</a:t>
            </a:r>
            <a:r>
              <a:rPr lang="en-US" altLang="en-US" sz="1800" baseline="30000">
                <a:solidFill>
                  <a:srgbClr val="000000"/>
                </a:solidFill>
                <a:latin typeface="Arial" panose="020B0604020202020204" pitchFamily="34" charset="0"/>
              </a:rPr>
              <a:t>-3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0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0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0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0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0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0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0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0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0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0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0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0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0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0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0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0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0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0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0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0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0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0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0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0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0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0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0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0083" grpId="0"/>
      <p:bldP spid="940044" grpId="0"/>
      <p:bldP spid="940045" grpId="0"/>
      <p:bldP spid="940046" grpId="0"/>
      <p:bldP spid="940047" grpId="0"/>
      <p:bldP spid="940048" grpId="0"/>
      <p:bldP spid="940049" grpId="0"/>
      <p:bldP spid="940050" grpId="0"/>
      <p:bldP spid="940051" grpId="0"/>
      <p:bldP spid="940052" grpId="0"/>
      <p:bldP spid="940053" grpId="0"/>
      <p:bldP spid="940054" grpId="0"/>
      <p:bldP spid="940055" grpId="0"/>
      <p:bldP spid="940057" grpId="0" animBg="1"/>
      <p:bldP spid="940085" grpId="0"/>
      <p:bldP spid="940086" grpId="0"/>
      <p:bldP spid="940087" grpId="0"/>
      <p:bldP spid="940088" grpId="0"/>
      <p:bldP spid="940089" grpId="0"/>
      <p:bldP spid="940090" grpId="0"/>
      <p:bldP spid="940091" grpId="0"/>
      <p:bldP spid="940092" grpId="0"/>
      <p:bldP spid="940098" grpId="0"/>
      <p:bldP spid="940099" grpId="0"/>
      <p:bldP spid="940100" grpId="0"/>
      <p:bldP spid="940102" grpId="0"/>
      <p:bldP spid="94010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3"/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8229600" cy="695325"/>
          </a:xfrm>
        </p:spPr>
        <p:txBody>
          <a:bodyPr/>
          <a:lstStyle/>
          <a:p>
            <a:pPr eaLnBrk="1" hangingPunct="1"/>
            <a:r>
              <a:rPr lang="en-US" altLang="en-US" sz="4000" smtClean="0"/>
              <a:t>Summary of Naïve Bayes</a:t>
            </a:r>
            <a:endParaRPr lang="en-US" altLang="en-US" smtClean="0"/>
          </a:p>
        </p:txBody>
      </p:sp>
      <p:sp>
        <p:nvSpPr>
          <p:cNvPr id="44035" name="Text Box 4"/>
          <p:cNvSpPr txBox="1">
            <a:spLocks noChangeArrowheads="1"/>
          </p:cNvSpPr>
          <p:nvPr/>
        </p:nvSpPr>
        <p:spPr bwMode="auto">
          <a:xfrm>
            <a:off x="1531938" y="920750"/>
            <a:ext cx="6045200" cy="641350"/>
          </a:xfrm>
          <a:prstGeom prst="rect">
            <a:avLst/>
          </a:prstGeom>
          <a:solidFill>
            <a:srgbClr val="FF99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800" u="sng">
                <a:solidFill>
                  <a:srgbClr val="000000"/>
                </a:solidFill>
                <a:latin typeface="Arial" panose="020B0604020202020204" pitchFamily="34" charset="0"/>
              </a:rPr>
              <a:t>Step 1</a:t>
            </a: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: Learn a </a:t>
            </a:r>
            <a:r>
              <a:rPr lang="en-US" altLang="en-US" sz="1800" b="1">
                <a:solidFill>
                  <a:srgbClr val="000000"/>
                </a:solidFill>
                <a:latin typeface="Arial" panose="020B0604020202020204" pitchFamily="34" charset="0"/>
              </a:rPr>
              <a:t>class-conditional model</a:t>
            </a: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 for each attribute for each class, using the training data.</a:t>
            </a:r>
          </a:p>
        </p:txBody>
      </p:sp>
      <p:sp>
        <p:nvSpPr>
          <p:cNvPr id="44036" name="Text Box 5"/>
          <p:cNvSpPr txBox="1">
            <a:spLocks noChangeArrowheads="1"/>
          </p:cNvSpPr>
          <p:nvPr/>
        </p:nvSpPr>
        <p:spPr bwMode="auto">
          <a:xfrm>
            <a:off x="523875" y="2997200"/>
            <a:ext cx="13081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Risk = Low</a:t>
            </a:r>
          </a:p>
        </p:txBody>
      </p:sp>
      <p:sp>
        <p:nvSpPr>
          <p:cNvPr id="44037" name="Text Box 6"/>
          <p:cNvSpPr txBox="1">
            <a:spLocks noChangeArrowheads="1"/>
          </p:cNvSpPr>
          <p:nvPr/>
        </p:nvSpPr>
        <p:spPr bwMode="auto">
          <a:xfrm>
            <a:off x="496888" y="3713163"/>
            <a:ext cx="13589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Risk = High</a:t>
            </a:r>
          </a:p>
        </p:txBody>
      </p:sp>
      <p:sp>
        <p:nvSpPr>
          <p:cNvPr id="44038" name="Text Box 7"/>
          <p:cNvSpPr txBox="1">
            <a:spLocks noChangeArrowheads="1"/>
          </p:cNvSpPr>
          <p:nvPr/>
        </p:nvSpPr>
        <p:spPr bwMode="auto">
          <a:xfrm>
            <a:off x="4722813" y="2384425"/>
            <a:ext cx="5905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800" u="sng">
                <a:solidFill>
                  <a:srgbClr val="000000"/>
                </a:solidFill>
                <a:latin typeface="Arial" panose="020B0604020202020204" pitchFamily="34" charset="0"/>
              </a:rPr>
              <a:t>BMI</a:t>
            </a:r>
          </a:p>
        </p:txBody>
      </p:sp>
      <p:sp>
        <p:nvSpPr>
          <p:cNvPr id="44039" name="Text Box 8"/>
          <p:cNvSpPr txBox="1">
            <a:spLocks noChangeArrowheads="1"/>
          </p:cNvSpPr>
          <p:nvPr/>
        </p:nvSpPr>
        <p:spPr bwMode="auto">
          <a:xfrm>
            <a:off x="2551113" y="2382838"/>
            <a:ext cx="946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800" u="sng">
                <a:solidFill>
                  <a:srgbClr val="000000"/>
                </a:solidFill>
                <a:latin typeface="Arial" panose="020B0604020202020204" pitchFamily="34" charset="0"/>
              </a:rPr>
              <a:t>Gender</a:t>
            </a:r>
          </a:p>
        </p:txBody>
      </p:sp>
      <p:sp>
        <p:nvSpPr>
          <p:cNvPr id="44040" name="Text Box 9"/>
          <p:cNvSpPr txBox="1">
            <a:spLocks noChangeArrowheads="1"/>
          </p:cNvSpPr>
          <p:nvPr/>
        </p:nvSpPr>
        <p:spPr bwMode="auto">
          <a:xfrm>
            <a:off x="6783388" y="2381250"/>
            <a:ext cx="10858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800" u="sng">
                <a:solidFill>
                  <a:srgbClr val="000000"/>
                </a:solidFill>
                <a:latin typeface="Arial" panose="020B0604020202020204" pitchFamily="34" charset="0"/>
              </a:rPr>
              <a:t>Diabetes</a:t>
            </a:r>
          </a:p>
        </p:txBody>
      </p:sp>
      <p:sp>
        <p:nvSpPr>
          <p:cNvPr id="44041" name="Text Box 10"/>
          <p:cNvSpPr txBox="1">
            <a:spLocks noChangeArrowheads="1"/>
          </p:cNvSpPr>
          <p:nvPr/>
        </p:nvSpPr>
        <p:spPr bwMode="auto">
          <a:xfrm>
            <a:off x="2705100" y="3424238"/>
            <a:ext cx="184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endParaRPr lang="en-US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44042" name="Text Box 11"/>
          <p:cNvSpPr txBox="1">
            <a:spLocks noChangeArrowheads="1"/>
          </p:cNvSpPr>
          <p:nvPr/>
        </p:nvSpPr>
        <p:spPr bwMode="auto">
          <a:xfrm>
            <a:off x="1970088" y="2852738"/>
            <a:ext cx="20955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Pr(Male) = 0.44</a:t>
            </a:r>
          </a:p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Pr(Female) = 0.56 </a:t>
            </a:r>
          </a:p>
        </p:txBody>
      </p:sp>
      <p:sp>
        <p:nvSpPr>
          <p:cNvPr id="44043" name="Text Box 12"/>
          <p:cNvSpPr txBox="1">
            <a:spLocks noChangeArrowheads="1"/>
          </p:cNvSpPr>
          <p:nvPr/>
        </p:nvSpPr>
        <p:spPr bwMode="auto">
          <a:xfrm>
            <a:off x="1990725" y="3595688"/>
            <a:ext cx="20320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Pr(Male) = 0.53</a:t>
            </a:r>
          </a:p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Pr(Female) = 0.47</a:t>
            </a:r>
          </a:p>
        </p:txBody>
      </p:sp>
      <p:sp>
        <p:nvSpPr>
          <p:cNvPr id="44044" name="Text Box 13"/>
          <p:cNvSpPr txBox="1">
            <a:spLocks noChangeArrowheads="1"/>
          </p:cNvSpPr>
          <p:nvPr/>
        </p:nvSpPr>
        <p:spPr bwMode="auto">
          <a:xfrm>
            <a:off x="4559300" y="2852738"/>
            <a:ext cx="900113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Symbol" panose="05050102010706020507" pitchFamily="18" charset="2"/>
              </a:rPr>
              <a:t>m</a:t>
            </a: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 = 20</a:t>
            </a:r>
          </a:p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Symbol" panose="05050102010706020507" pitchFamily="18" charset="2"/>
              </a:rPr>
              <a:t>s</a:t>
            </a: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 = 2.6</a:t>
            </a:r>
          </a:p>
        </p:txBody>
      </p:sp>
      <p:sp>
        <p:nvSpPr>
          <p:cNvPr id="44045" name="Text Box 14"/>
          <p:cNvSpPr txBox="1">
            <a:spLocks noChangeArrowheads="1"/>
          </p:cNvSpPr>
          <p:nvPr/>
        </p:nvSpPr>
        <p:spPr bwMode="auto">
          <a:xfrm>
            <a:off x="4560888" y="3595688"/>
            <a:ext cx="900112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Symbol" panose="05050102010706020507" pitchFamily="18" charset="2"/>
              </a:rPr>
              <a:t>m</a:t>
            </a: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 = 32</a:t>
            </a:r>
          </a:p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Symbol" panose="05050102010706020507" pitchFamily="18" charset="2"/>
              </a:rPr>
              <a:t>s</a:t>
            </a: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 = 3.1</a:t>
            </a:r>
          </a:p>
        </p:txBody>
      </p:sp>
      <p:sp>
        <p:nvSpPr>
          <p:cNvPr id="44046" name="Text Box 15"/>
          <p:cNvSpPr txBox="1">
            <a:spLocks noChangeArrowheads="1"/>
          </p:cNvSpPr>
          <p:nvPr/>
        </p:nvSpPr>
        <p:spPr bwMode="auto">
          <a:xfrm>
            <a:off x="6081713" y="2852738"/>
            <a:ext cx="24892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Pr(Diabetes) = 0.03</a:t>
            </a:r>
          </a:p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Pr(No diabetes) = 0.97</a:t>
            </a:r>
          </a:p>
        </p:txBody>
      </p:sp>
      <p:sp>
        <p:nvSpPr>
          <p:cNvPr id="44047" name="Text Box 16"/>
          <p:cNvSpPr txBox="1">
            <a:spLocks noChangeArrowheads="1"/>
          </p:cNvSpPr>
          <p:nvPr/>
        </p:nvSpPr>
        <p:spPr bwMode="auto">
          <a:xfrm>
            <a:off x="6080125" y="3594100"/>
            <a:ext cx="24892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Pr(Diabetes) = 0.45</a:t>
            </a:r>
          </a:p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Pr(No diabetes) = 0.55</a:t>
            </a:r>
          </a:p>
        </p:txBody>
      </p:sp>
      <p:sp>
        <p:nvSpPr>
          <p:cNvPr id="44048" name="Text Box 17"/>
          <p:cNvSpPr txBox="1">
            <a:spLocks noChangeArrowheads="1"/>
          </p:cNvSpPr>
          <p:nvPr/>
        </p:nvSpPr>
        <p:spPr bwMode="auto">
          <a:xfrm>
            <a:off x="2182813" y="1657350"/>
            <a:ext cx="4760912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800" u="sng" dirty="0">
                <a:solidFill>
                  <a:srgbClr val="000000"/>
                </a:solidFill>
                <a:latin typeface="Arial" panose="020B0604020202020204" pitchFamily="34" charset="0"/>
              </a:rPr>
              <a:t>Discrete-valued attribute</a:t>
            </a:r>
            <a:r>
              <a:rPr lang="en-US" altLang="en-US" sz="1800" dirty="0">
                <a:solidFill>
                  <a:srgbClr val="000000"/>
                </a:solidFill>
                <a:latin typeface="Arial" panose="020B0604020202020204" pitchFamily="34" charset="0"/>
              </a:rPr>
              <a:t>: </a:t>
            </a:r>
            <a:r>
              <a:rPr lang="en-US" altLang="en-US" sz="1800" dirty="0" err="1">
                <a:solidFill>
                  <a:srgbClr val="000000"/>
                </a:solidFill>
                <a:latin typeface="Arial" panose="020B0604020202020204" pitchFamily="34" charset="0"/>
              </a:rPr>
              <a:t>Pr</a:t>
            </a:r>
            <a:r>
              <a:rPr lang="en-US" altLang="en-US" sz="1800" dirty="0">
                <a:solidFill>
                  <a:srgbClr val="000000"/>
                </a:solidFill>
                <a:latin typeface="Arial" panose="020B0604020202020204" pitchFamily="34" charset="0"/>
              </a:rPr>
              <a:t>(</a:t>
            </a:r>
            <a:r>
              <a:rPr lang="en-US" altLang="en-US" sz="1800" dirty="0" err="1">
                <a:solidFill>
                  <a:srgbClr val="000000"/>
                </a:solidFill>
                <a:latin typeface="Arial" panose="020B0604020202020204" pitchFamily="34" charset="0"/>
              </a:rPr>
              <a:t>A</a:t>
            </a:r>
            <a:r>
              <a:rPr lang="en-US" altLang="en-US" sz="1800" baseline="-25000" dirty="0" err="1">
                <a:solidFill>
                  <a:srgbClr val="000000"/>
                </a:solidFill>
                <a:latin typeface="Arial" panose="020B0604020202020204" pitchFamily="34" charset="0"/>
              </a:rPr>
              <a:t>j</a:t>
            </a:r>
            <a:r>
              <a:rPr lang="en-US" altLang="en-US" sz="1800" dirty="0">
                <a:solidFill>
                  <a:srgbClr val="000000"/>
                </a:solidFill>
                <a:latin typeface="Arial" panose="020B0604020202020204" pitchFamily="34" charset="0"/>
              </a:rPr>
              <a:t> = </a:t>
            </a:r>
            <a:r>
              <a:rPr lang="en-US" altLang="en-US" sz="1800" dirty="0" err="1">
                <a:solidFill>
                  <a:srgbClr val="000000"/>
                </a:solidFill>
                <a:latin typeface="Arial" panose="020B0604020202020204" pitchFamily="34" charset="0"/>
              </a:rPr>
              <a:t>v</a:t>
            </a:r>
            <a:r>
              <a:rPr lang="en-US" altLang="en-US" sz="1800" baseline="-25000" dirty="0" err="1">
                <a:solidFill>
                  <a:srgbClr val="000000"/>
                </a:solidFill>
                <a:latin typeface="Arial" panose="020B0604020202020204" pitchFamily="34" charset="0"/>
              </a:rPr>
              <a:t>ij</a:t>
            </a:r>
            <a:r>
              <a:rPr lang="en-US" altLang="en-US" sz="1800" dirty="0">
                <a:solidFill>
                  <a:srgbClr val="000000"/>
                </a:solidFill>
                <a:latin typeface="Arial" panose="020B0604020202020204" pitchFamily="34" charset="0"/>
              </a:rPr>
              <a:t> | C = </a:t>
            </a:r>
            <a:r>
              <a:rPr lang="en-US" altLang="en-US" sz="1800" dirty="0" err="1">
                <a:solidFill>
                  <a:srgbClr val="000000"/>
                </a:solidFill>
                <a:latin typeface="Arial" panose="020B0604020202020204" pitchFamily="34" charset="0"/>
              </a:rPr>
              <a:t>C</a:t>
            </a:r>
            <a:r>
              <a:rPr lang="en-US" altLang="en-US" sz="1800" baseline="-25000" dirty="0" err="1">
                <a:solidFill>
                  <a:srgbClr val="000000"/>
                </a:solidFill>
                <a:latin typeface="Arial" panose="020B0604020202020204" pitchFamily="34" charset="0"/>
              </a:rPr>
              <a:t>k</a:t>
            </a:r>
            <a:r>
              <a:rPr lang="en-US" altLang="en-US" sz="1800" dirty="0">
                <a:solidFill>
                  <a:srgbClr val="000000"/>
                </a:solidFill>
                <a:latin typeface="Arial" panose="020B0604020202020204" pitchFamily="34" charset="0"/>
              </a:rPr>
              <a:t>)</a:t>
            </a:r>
          </a:p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800" u="sng" dirty="0">
                <a:solidFill>
                  <a:srgbClr val="000000"/>
                </a:solidFill>
                <a:latin typeface="Arial" panose="020B0604020202020204" pitchFamily="34" charset="0"/>
              </a:rPr>
              <a:t>Real-valued attribute</a:t>
            </a:r>
            <a:r>
              <a:rPr lang="en-US" altLang="en-US" sz="1800" dirty="0">
                <a:solidFill>
                  <a:srgbClr val="000000"/>
                </a:solidFill>
                <a:latin typeface="Arial" panose="020B0604020202020204" pitchFamily="34" charset="0"/>
              </a:rPr>
              <a:t>: </a:t>
            </a:r>
            <a:r>
              <a:rPr lang="en-US" altLang="en-US" sz="1800" dirty="0">
                <a:solidFill>
                  <a:srgbClr val="000000"/>
                </a:solidFill>
                <a:latin typeface="Symbol" panose="05050102010706020507" pitchFamily="18" charset="2"/>
              </a:rPr>
              <a:t>m</a:t>
            </a:r>
            <a:r>
              <a:rPr lang="en-US" altLang="en-US" sz="1800" dirty="0">
                <a:solidFill>
                  <a:srgbClr val="000000"/>
                </a:solidFill>
                <a:latin typeface="Arial" panose="020B0604020202020204" pitchFamily="34" charset="0"/>
              </a:rPr>
              <a:t> and </a:t>
            </a:r>
            <a:r>
              <a:rPr lang="en-US" altLang="en-US" sz="1800" dirty="0">
                <a:solidFill>
                  <a:srgbClr val="000000"/>
                </a:solidFill>
                <a:latin typeface="Symbol" panose="05050102010706020507" pitchFamily="18" charset="2"/>
              </a:rPr>
              <a:t>s</a:t>
            </a:r>
            <a:r>
              <a:rPr lang="en-US" altLang="en-US" sz="1800" dirty="0">
                <a:solidFill>
                  <a:srgbClr val="000000"/>
                </a:solidFill>
                <a:latin typeface="Arial" panose="020B0604020202020204" pitchFamily="34" charset="0"/>
              </a:rPr>
              <a:t> of </a:t>
            </a:r>
            <a:r>
              <a:rPr lang="en-US" altLang="en-US" sz="1800" dirty="0" err="1">
                <a:solidFill>
                  <a:srgbClr val="000000"/>
                </a:solidFill>
                <a:latin typeface="Arial" panose="020B0604020202020204" pitchFamily="34" charset="0"/>
              </a:rPr>
              <a:t>A</a:t>
            </a:r>
            <a:r>
              <a:rPr lang="en-US" altLang="en-US" sz="1800" baseline="-25000" dirty="0" err="1">
                <a:solidFill>
                  <a:srgbClr val="000000"/>
                </a:solidFill>
                <a:latin typeface="Arial" panose="020B0604020202020204" pitchFamily="34" charset="0"/>
              </a:rPr>
              <a:t>j</a:t>
            </a:r>
            <a:r>
              <a:rPr lang="en-US" altLang="en-US" sz="1800" dirty="0">
                <a:solidFill>
                  <a:srgbClr val="000000"/>
                </a:solidFill>
                <a:latin typeface="Arial" panose="020B0604020202020204" pitchFamily="34" charset="0"/>
              </a:rPr>
              <a:t> for C = </a:t>
            </a:r>
            <a:r>
              <a:rPr lang="en-US" altLang="en-US" sz="1800" dirty="0" err="1">
                <a:solidFill>
                  <a:srgbClr val="000000"/>
                </a:solidFill>
                <a:latin typeface="Arial" panose="020B0604020202020204" pitchFamily="34" charset="0"/>
              </a:rPr>
              <a:t>C</a:t>
            </a:r>
            <a:r>
              <a:rPr lang="en-US" altLang="en-US" sz="1800" baseline="-25000" dirty="0" err="1">
                <a:solidFill>
                  <a:srgbClr val="000000"/>
                </a:solidFill>
                <a:latin typeface="Arial" panose="020B0604020202020204" pitchFamily="34" charset="0"/>
              </a:rPr>
              <a:t>k</a:t>
            </a:r>
            <a:endParaRPr lang="en-US" altLang="en-US" sz="180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44049" name="Text Box 18"/>
          <p:cNvSpPr txBox="1">
            <a:spLocks noChangeArrowheads="1"/>
          </p:cNvSpPr>
          <p:nvPr/>
        </p:nvSpPr>
        <p:spPr bwMode="auto">
          <a:xfrm>
            <a:off x="760413" y="4359275"/>
            <a:ext cx="7594600" cy="641350"/>
          </a:xfrm>
          <a:prstGeom prst="rect">
            <a:avLst/>
          </a:prstGeom>
          <a:solidFill>
            <a:srgbClr val="CC99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800" u="sng">
                <a:solidFill>
                  <a:srgbClr val="000000"/>
                </a:solidFill>
                <a:latin typeface="Arial" panose="020B0604020202020204" pitchFamily="34" charset="0"/>
              </a:rPr>
              <a:t>Step 3</a:t>
            </a: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: Then obtain the prior probability of each class from the training data, and combine this with the likelihood using Bayes’ Theorem.</a:t>
            </a:r>
          </a:p>
        </p:txBody>
      </p:sp>
      <p:sp>
        <p:nvSpPr>
          <p:cNvPr id="942112" name="Text Box 32"/>
          <p:cNvSpPr txBox="1">
            <a:spLocks noChangeArrowheads="1"/>
          </p:cNvSpPr>
          <p:nvPr/>
        </p:nvSpPr>
        <p:spPr bwMode="auto">
          <a:xfrm>
            <a:off x="2009775" y="6145213"/>
            <a:ext cx="1258888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4.77 x 10</a:t>
            </a:r>
            <a:r>
              <a:rPr lang="en-US" altLang="en-US" sz="1800" baseline="30000">
                <a:solidFill>
                  <a:srgbClr val="000000"/>
                </a:solidFill>
                <a:latin typeface="Arial" panose="020B0604020202020204" pitchFamily="34" charset="0"/>
              </a:rPr>
              <a:t>-3</a:t>
            </a:r>
          </a:p>
        </p:txBody>
      </p:sp>
      <p:sp>
        <p:nvSpPr>
          <p:cNvPr id="942114" name="Text Box 34"/>
          <p:cNvSpPr txBox="1">
            <a:spLocks noChangeArrowheads="1"/>
          </p:cNvSpPr>
          <p:nvPr/>
        </p:nvSpPr>
        <p:spPr bwMode="auto">
          <a:xfrm>
            <a:off x="446088" y="5722938"/>
            <a:ext cx="13081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Risk = Low</a:t>
            </a:r>
          </a:p>
        </p:txBody>
      </p:sp>
      <p:sp>
        <p:nvSpPr>
          <p:cNvPr id="942115" name="Text Box 35"/>
          <p:cNvSpPr txBox="1">
            <a:spLocks noChangeArrowheads="1"/>
          </p:cNvSpPr>
          <p:nvPr/>
        </p:nvSpPr>
        <p:spPr bwMode="auto">
          <a:xfrm>
            <a:off x="420688" y="6143625"/>
            <a:ext cx="13589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Risk = High</a:t>
            </a:r>
          </a:p>
        </p:txBody>
      </p:sp>
      <p:sp>
        <p:nvSpPr>
          <p:cNvPr id="942116" name="Text Box 36"/>
          <p:cNvSpPr txBox="1">
            <a:spLocks noChangeArrowheads="1"/>
          </p:cNvSpPr>
          <p:nvPr/>
        </p:nvSpPr>
        <p:spPr bwMode="auto">
          <a:xfrm>
            <a:off x="1785938" y="5273675"/>
            <a:ext cx="1708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800" u="sng">
                <a:solidFill>
                  <a:srgbClr val="000000"/>
                </a:solidFill>
                <a:latin typeface="Arial" panose="020B0604020202020204" pitchFamily="34" charset="0"/>
              </a:rPr>
              <a:t>Total likelihood</a:t>
            </a:r>
          </a:p>
        </p:txBody>
      </p:sp>
      <p:sp>
        <p:nvSpPr>
          <p:cNvPr id="942117" name="Text Box 37"/>
          <p:cNvSpPr txBox="1">
            <a:spLocks noChangeArrowheads="1"/>
          </p:cNvSpPr>
          <p:nvPr/>
        </p:nvSpPr>
        <p:spPr bwMode="auto">
          <a:xfrm>
            <a:off x="3914775" y="5272088"/>
            <a:ext cx="6667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800" u="sng">
                <a:solidFill>
                  <a:srgbClr val="000000"/>
                </a:solidFill>
                <a:latin typeface="Arial" panose="020B0604020202020204" pitchFamily="34" charset="0"/>
              </a:rPr>
              <a:t>Prior</a:t>
            </a:r>
          </a:p>
        </p:txBody>
      </p:sp>
      <p:sp>
        <p:nvSpPr>
          <p:cNvPr id="942118" name="Text Box 38"/>
          <p:cNvSpPr txBox="1">
            <a:spLocks noChangeArrowheads="1"/>
          </p:cNvSpPr>
          <p:nvPr/>
        </p:nvSpPr>
        <p:spPr bwMode="auto">
          <a:xfrm>
            <a:off x="4899025" y="5006975"/>
            <a:ext cx="1693863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800" u="sng">
                <a:solidFill>
                  <a:srgbClr val="000000"/>
                </a:solidFill>
                <a:latin typeface="Arial" panose="020B0604020202020204" pitchFamily="34" charset="0"/>
              </a:rPr>
              <a:t>Unnormalized posterior</a:t>
            </a:r>
          </a:p>
        </p:txBody>
      </p:sp>
      <p:sp>
        <p:nvSpPr>
          <p:cNvPr id="942119" name="Text Box 39"/>
          <p:cNvSpPr txBox="1">
            <a:spLocks noChangeArrowheads="1"/>
          </p:cNvSpPr>
          <p:nvPr/>
        </p:nvSpPr>
        <p:spPr bwMode="auto">
          <a:xfrm>
            <a:off x="2009775" y="5724525"/>
            <a:ext cx="125888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1.32 x 10</a:t>
            </a:r>
            <a:r>
              <a:rPr lang="en-US" altLang="en-US" sz="1800" baseline="30000">
                <a:solidFill>
                  <a:srgbClr val="000000"/>
                </a:solidFill>
                <a:latin typeface="Arial" panose="020B0604020202020204" pitchFamily="34" charset="0"/>
              </a:rPr>
              <a:t>-4</a:t>
            </a:r>
          </a:p>
        </p:txBody>
      </p:sp>
      <p:sp>
        <p:nvSpPr>
          <p:cNvPr id="942120" name="Text Box 40"/>
          <p:cNvSpPr txBox="1">
            <a:spLocks noChangeArrowheads="1"/>
          </p:cNvSpPr>
          <p:nvPr/>
        </p:nvSpPr>
        <p:spPr bwMode="auto">
          <a:xfrm>
            <a:off x="5097463" y="5722938"/>
            <a:ext cx="1258887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1.19 x 10</a:t>
            </a:r>
            <a:r>
              <a:rPr lang="en-US" altLang="en-US" sz="1800" baseline="30000">
                <a:solidFill>
                  <a:srgbClr val="000000"/>
                </a:solidFill>
                <a:latin typeface="Arial" panose="020B0604020202020204" pitchFamily="34" charset="0"/>
              </a:rPr>
              <a:t>-4</a:t>
            </a:r>
          </a:p>
        </p:txBody>
      </p:sp>
      <p:sp>
        <p:nvSpPr>
          <p:cNvPr id="942121" name="Text Box 41"/>
          <p:cNvSpPr txBox="1">
            <a:spLocks noChangeArrowheads="1"/>
          </p:cNvSpPr>
          <p:nvPr/>
        </p:nvSpPr>
        <p:spPr bwMode="auto">
          <a:xfrm>
            <a:off x="5100638" y="6145213"/>
            <a:ext cx="1258887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4.77 x 10</a:t>
            </a:r>
            <a:r>
              <a:rPr lang="en-US" altLang="en-US" sz="1800" baseline="30000">
                <a:solidFill>
                  <a:srgbClr val="000000"/>
                </a:solidFill>
                <a:latin typeface="Arial" panose="020B0604020202020204" pitchFamily="34" charset="0"/>
              </a:rPr>
              <a:t>-4</a:t>
            </a:r>
          </a:p>
        </p:txBody>
      </p:sp>
      <p:sp>
        <p:nvSpPr>
          <p:cNvPr id="942122" name="Text Box 42"/>
          <p:cNvSpPr txBox="1">
            <a:spLocks noChangeArrowheads="1"/>
          </p:cNvSpPr>
          <p:nvPr/>
        </p:nvSpPr>
        <p:spPr bwMode="auto">
          <a:xfrm>
            <a:off x="7102475" y="5272088"/>
            <a:ext cx="10985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800" u="sng">
                <a:solidFill>
                  <a:srgbClr val="000000"/>
                </a:solidFill>
                <a:latin typeface="Arial" panose="020B0604020202020204" pitchFamily="34" charset="0"/>
              </a:rPr>
              <a:t>Posterior</a:t>
            </a:r>
          </a:p>
        </p:txBody>
      </p:sp>
      <p:sp>
        <p:nvSpPr>
          <p:cNvPr id="942123" name="Text Box 43"/>
          <p:cNvSpPr txBox="1">
            <a:spLocks noChangeArrowheads="1"/>
          </p:cNvSpPr>
          <p:nvPr/>
        </p:nvSpPr>
        <p:spPr bwMode="auto">
          <a:xfrm>
            <a:off x="3975100" y="5724525"/>
            <a:ext cx="5016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0.9</a:t>
            </a:r>
          </a:p>
        </p:txBody>
      </p:sp>
      <p:sp>
        <p:nvSpPr>
          <p:cNvPr id="942124" name="Text Box 44"/>
          <p:cNvSpPr txBox="1">
            <a:spLocks noChangeArrowheads="1"/>
          </p:cNvSpPr>
          <p:nvPr/>
        </p:nvSpPr>
        <p:spPr bwMode="auto">
          <a:xfrm>
            <a:off x="3970338" y="6145213"/>
            <a:ext cx="5016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0.1</a:t>
            </a:r>
          </a:p>
        </p:txBody>
      </p:sp>
      <p:sp>
        <p:nvSpPr>
          <p:cNvPr id="942125" name="Text Box 45"/>
          <p:cNvSpPr txBox="1">
            <a:spLocks noChangeArrowheads="1"/>
          </p:cNvSpPr>
          <p:nvPr/>
        </p:nvSpPr>
        <p:spPr bwMode="auto">
          <a:xfrm>
            <a:off x="7362825" y="5724525"/>
            <a:ext cx="565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0.2</a:t>
            </a:r>
            <a:r>
              <a:rPr lang="en-US" altLang="en-US" sz="1800" b="1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endParaRPr lang="en-US" altLang="en-US" sz="1800" b="1" baseline="300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942126" name="Text Box 46"/>
          <p:cNvSpPr txBox="1">
            <a:spLocks noChangeArrowheads="1"/>
          </p:cNvSpPr>
          <p:nvPr/>
        </p:nvSpPr>
        <p:spPr bwMode="auto">
          <a:xfrm>
            <a:off x="7359650" y="6145213"/>
            <a:ext cx="5016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0.8</a:t>
            </a:r>
            <a:endParaRPr lang="en-US" altLang="en-US" sz="1800" baseline="300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2112" grpId="0"/>
      <p:bldP spid="942114" grpId="0"/>
      <p:bldP spid="942115" grpId="0"/>
      <p:bldP spid="942116" grpId="0"/>
      <p:bldP spid="942117" grpId="0"/>
      <p:bldP spid="942118" grpId="0"/>
      <p:bldP spid="942119" grpId="0"/>
      <p:bldP spid="942120" grpId="0"/>
      <p:bldP spid="942121" grpId="0"/>
      <p:bldP spid="942122" grpId="0"/>
      <p:bldP spid="942123" grpId="0"/>
      <p:bldP spid="942124" grpId="0"/>
      <p:bldP spid="942125" grpId="0"/>
      <p:bldP spid="94212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ChangeArrowheads="1"/>
          </p:cNvSpPr>
          <p:nvPr/>
        </p:nvSpPr>
        <p:spPr bwMode="auto">
          <a:xfrm>
            <a:off x="457200" y="76200"/>
            <a:ext cx="8229600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defTabSz="912813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12813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12813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12813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12813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000">
                <a:solidFill>
                  <a:srgbClr val="006600"/>
                </a:solidFill>
                <a:sym typeface="Helvetica Light"/>
              </a:rPr>
              <a:t>From Lecture 1…</a:t>
            </a:r>
          </a:p>
        </p:txBody>
      </p:sp>
      <p:sp>
        <p:nvSpPr>
          <p:cNvPr id="9219" name="Text Box 5"/>
          <p:cNvSpPr txBox="1">
            <a:spLocks noChangeArrowheads="1"/>
          </p:cNvSpPr>
          <p:nvPr/>
        </p:nvSpPr>
        <p:spPr bwMode="auto">
          <a:xfrm>
            <a:off x="525463" y="895350"/>
            <a:ext cx="808355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912813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12813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12813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12813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12813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sym typeface="Helvetica Light"/>
              </a:rPr>
              <a:t>ML problem paradigms represent a </a:t>
            </a:r>
            <a:r>
              <a:rPr lang="en-US" altLang="en-US" sz="1800" b="1">
                <a:solidFill>
                  <a:srgbClr val="000000"/>
                </a:solidFill>
                <a:sym typeface="Helvetica Light"/>
              </a:rPr>
              <a:t>functional</a:t>
            </a:r>
            <a:r>
              <a:rPr lang="en-US" altLang="en-US" sz="1800">
                <a:solidFill>
                  <a:srgbClr val="000000"/>
                </a:solidFill>
                <a:sym typeface="Helvetica Light"/>
              </a:rPr>
              <a:t> grouping of methods by what we’re trying to accomplish.  A related grouping is based on what the data looks like, and in particular, whether we have </a:t>
            </a:r>
            <a:r>
              <a:rPr lang="en-US" altLang="en-US" sz="1800" b="1">
                <a:solidFill>
                  <a:srgbClr val="000000"/>
                </a:solidFill>
                <a:sym typeface="Helvetica Light"/>
              </a:rPr>
              <a:t>labeled</a:t>
            </a:r>
            <a:r>
              <a:rPr lang="en-US" altLang="en-US" sz="1800">
                <a:solidFill>
                  <a:srgbClr val="000000"/>
                </a:solidFill>
                <a:sym typeface="Helvetica Light"/>
              </a:rPr>
              <a:t> or </a:t>
            </a:r>
            <a:r>
              <a:rPr lang="en-US" altLang="en-US" sz="1800" b="1">
                <a:solidFill>
                  <a:srgbClr val="000000"/>
                </a:solidFill>
                <a:sym typeface="Helvetica Light"/>
              </a:rPr>
              <a:t>unlabeled</a:t>
            </a:r>
            <a:r>
              <a:rPr lang="en-US" altLang="en-US" sz="1800">
                <a:solidFill>
                  <a:srgbClr val="000000"/>
                </a:solidFill>
                <a:sym typeface="Helvetica Light"/>
              </a:rPr>
              <a:t> data.</a:t>
            </a:r>
          </a:p>
        </p:txBody>
      </p:sp>
      <p:pic>
        <p:nvPicPr>
          <p:cNvPr id="9220" name="pasted-imag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588" y="3152775"/>
            <a:ext cx="322262" cy="223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pic>
        <p:nvPicPr>
          <p:cNvPr id="9221" name="pasted-image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4113" y="3540125"/>
            <a:ext cx="322262" cy="225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pic>
        <p:nvPicPr>
          <p:cNvPr id="9222" name="pasted-image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5863" y="3954463"/>
            <a:ext cx="257175" cy="96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pic>
        <p:nvPicPr>
          <p:cNvPr id="9223" name="pasted-image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850" y="4337050"/>
            <a:ext cx="450850" cy="225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sp>
        <p:nvSpPr>
          <p:cNvPr id="25" name="Shape 493"/>
          <p:cNvSpPr/>
          <p:nvPr/>
        </p:nvSpPr>
        <p:spPr>
          <a:xfrm>
            <a:off x="447675" y="2432050"/>
            <a:ext cx="1476375" cy="441325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wrap="none" lIns="35719" tIns="35719" rIns="35719" bIns="35719" anchor="ctr">
            <a:spAutoFit/>
          </a:bodyPr>
          <a:lstStyle/>
          <a:p>
            <a:pPr algn="ctr" defTabSz="410751" eaLnBrk="1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2400" kern="0" dirty="0">
                <a:latin typeface="+mn-lt"/>
                <a:sym typeface="Helvetica Light"/>
              </a:rPr>
              <a:t>Data/input</a:t>
            </a:r>
          </a:p>
        </p:txBody>
      </p:sp>
      <p:sp>
        <p:nvSpPr>
          <p:cNvPr id="26" name="Shape 494"/>
          <p:cNvSpPr/>
          <p:nvPr/>
        </p:nvSpPr>
        <p:spPr>
          <a:xfrm>
            <a:off x="2314575" y="2409825"/>
            <a:ext cx="1922463" cy="441325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wrap="none" lIns="35719" tIns="35719" rIns="35719" bIns="35719" anchor="ctr">
            <a:spAutoFit/>
          </a:bodyPr>
          <a:lstStyle/>
          <a:p>
            <a:pPr algn="ctr" defTabSz="410751" eaLnBrk="1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2400" kern="0" dirty="0">
                <a:latin typeface="+mn-lt"/>
                <a:sym typeface="Helvetica Light"/>
              </a:rPr>
              <a:t>Labels/output</a:t>
            </a:r>
          </a:p>
        </p:txBody>
      </p:sp>
      <p:pic>
        <p:nvPicPr>
          <p:cNvPr id="9226" name="pasted-image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5138" y="3117850"/>
            <a:ext cx="290512" cy="25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pic>
        <p:nvPicPr>
          <p:cNvPr id="9227" name="pasted-image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9263" y="3471863"/>
            <a:ext cx="322262" cy="258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pic>
        <p:nvPicPr>
          <p:cNvPr id="9228" name="pasted-image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8475" y="3935413"/>
            <a:ext cx="258763" cy="96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pic>
        <p:nvPicPr>
          <p:cNvPr id="9229" name="pasted-image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2113" y="4270375"/>
            <a:ext cx="419100" cy="25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pic>
        <p:nvPicPr>
          <p:cNvPr id="9230" name="pasted-image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488" y="5283200"/>
            <a:ext cx="1222375" cy="354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sp>
        <p:nvSpPr>
          <p:cNvPr id="33" name="Shape 501"/>
          <p:cNvSpPr/>
          <p:nvPr/>
        </p:nvSpPr>
        <p:spPr>
          <a:xfrm>
            <a:off x="893763" y="4740275"/>
            <a:ext cx="2728912" cy="441325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wrap="none" lIns="35719" tIns="35719" rIns="35719" bIns="35719" anchor="ctr">
            <a:spAutoFit/>
          </a:bodyPr>
          <a:lstStyle/>
          <a:p>
            <a:pPr algn="ctr" defTabSz="410751" eaLnBrk="1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kern="0" dirty="0">
                <a:latin typeface="+mn-lt"/>
                <a:sym typeface="Helvetica Light"/>
              </a:rPr>
              <a:t>Learn d</a:t>
            </a:r>
            <a:r>
              <a:rPr sz="2400" kern="0" dirty="0">
                <a:latin typeface="+mn-lt"/>
                <a:sym typeface="Helvetica Light"/>
              </a:rPr>
              <a:t>ependence</a:t>
            </a:r>
            <a:r>
              <a:rPr lang="en-US" sz="2400" kern="0" dirty="0">
                <a:latin typeface="+mn-lt"/>
                <a:sym typeface="Helvetica Light"/>
              </a:rPr>
              <a:t>:</a:t>
            </a:r>
            <a:endParaRPr sz="2400" kern="0" dirty="0">
              <a:latin typeface="+mn-lt"/>
              <a:sym typeface="Helvetica Light"/>
            </a:endParaRPr>
          </a:p>
        </p:txBody>
      </p:sp>
      <p:sp>
        <p:nvSpPr>
          <p:cNvPr id="9232" name="TextBox 2"/>
          <p:cNvSpPr txBox="1">
            <a:spLocks noChangeArrowheads="1"/>
          </p:cNvSpPr>
          <p:nvPr/>
        </p:nvSpPr>
        <p:spPr bwMode="auto">
          <a:xfrm>
            <a:off x="577850" y="1854200"/>
            <a:ext cx="34861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800" u="sng"/>
              <a:t>Supervised Learning</a:t>
            </a:r>
          </a:p>
        </p:txBody>
      </p:sp>
      <p:sp>
        <p:nvSpPr>
          <p:cNvPr id="36" name="Shape 501"/>
          <p:cNvSpPr/>
          <p:nvPr/>
        </p:nvSpPr>
        <p:spPr>
          <a:xfrm>
            <a:off x="500063" y="6026150"/>
            <a:ext cx="3536950" cy="442913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wrap="none" lIns="35719" tIns="35719" rIns="35719" bIns="35719" anchor="ctr">
            <a:spAutoFit/>
          </a:bodyPr>
          <a:lstStyle/>
          <a:p>
            <a:pPr algn="ctr" defTabSz="410751" eaLnBrk="1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kern="0" dirty="0">
                <a:latin typeface="+mn-lt"/>
                <a:sym typeface="Helvetica Light"/>
              </a:rPr>
              <a:t>Discrete y = classification</a:t>
            </a:r>
          </a:p>
        </p:txBody>
      </p:sp>
      <p:sp>
        <p:nvSpPr>
          <p:cNvPr id="9234" name="TextBox 4"/>
          <p:cNvSpPr txBox="1">
            <a:spLocks noChangeArrowheads="1"/>
          </p:cNvSpPr>
          <p:nvPr/>
        </p:nvSpPr>
        <p:spPr bwMode="auto">
          <a:xfrm>
            <a:off x="4946650" y="1960563"/>
            <a:ext cx="3749675" cy="1000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spcAft>
                <a:spcPts val="600"/>
              </a:spcAft>
              <a:buFontTx/>
              <a:buNone/>
            </a:pPr>
            <a:r>
              <a:rPr lang="en-US" altLang="en-US" sz="1800" b="1" u="sng"/>
              <a:t>Semi-supervised learning: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/>
              <a:t>Only some data points are labeled; the goal is still typically prediction.</a:t>
            </a:r>
          </a:p>
        </p:txBody>
      </p:sp>
      <p:sp>
        <p:nvSpPr>
          <p:cNvPr id="39" name="TextBox 38"/>
          <p:cNvSpPr txBox="1">
            <a:spLocks noChangeArrowheads="1"/>
          </p:cNvSpPr>
          <p:nvPr/>
        </p:nvSpPr>
        <p:spPr bwMode="auto">
          <a:xfrm>
            <a:off x="4946650" y="5237163"/>
            <a:ext cx="3751263" cy="1000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Aft>
                <a:spcPts val="600"/>
              </a:spcAft>
              <a:defRPr/>
            </a:pPr>
            <a:r>
              <a:rPr lang="en-US" altLang="en-US" b="1" u="sng" dirty="0" smtClean="0"/>
              <a:t>Unsupervised learning:</a:t>
            </a:r>
          </a:p>
          <a:p>
            <a:pPr algn="ctr">
              <a:defRPr/>
            </a:pPr>
            <a:r>
              <a:rPr lang="en-US" altLang="en-US" dirty="0" smtClean="0"/>
              <a:t>No labels, just input data x</a:t>
            </a:r>
            <a:r>
              <a:rPr lang="en-US" altLang="en-US" baseline="-25000" dirty="0" smtClean="0"/>
              <a:t>i</a:t>
            </a:r>
            <a:r>
              <a:rPr lang="en-US" altLang="en-US" dirty="0" smtClean="0"/>
              <a:t>.  Various goals including clustering.</a:t>
            </a:r>
            <a:endParaRPr lang="en-US" altLang="en-US" dirty="0" smtClean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8229600" cy="695325"/>
          </a:xfrm>
        </p:spPr>
        <p:txBody>
          <a:bodyPr/>
          <a:lstStyle/>
          <a:p>
            <a:pPr eaLnBrk="1" hangingPunct="1"/>
            <a:r>
              <a:rPr lang="en-US" altLang="en-US" sz="4000" smtClean="0"/>
              <a:t>When to use Naïve Bayes</a:t>
            </a:r>
          </a:p>
        </p:txBody>
      </p:sp>
      <p:sp>
        <p:nvSpPr>
          <p:cNvPr id="9502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66700" y="865188"/>
            <a:ext cx="8574088" cy="583565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400" smtClean="0"/>
              <a:t>We have a dataset, with some class we want to </a:t>
            </a:r>
            <a:r>
              <a:rPr lang="en-US" altLang="en-US" sz="2400" u="sng" smtClean="0"/>
              <a:t>predict</a:t>
            </a:r>
            <a:r>
              <a:rPr lang="en-US" altLang="en-US" sz="2400" smtClean="0"/>
              <a:t>.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000" smtClean="0"/>
              <a:t>We can only do classification, not regression!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000" smtClean="0"/>
              <a:t>Datasets with lots of attributes, and/or lots of records, are okay.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000" smtClean="0"/>
              <a:t>Datasets with discrete or real values, or both, are okay.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000" smtClean="0"/>
              <a:t>We can predict the posterior probability of each class, and use these probabilities to make decisions.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400" smtClean="0"/>
              <a:t>We want to create an interpretable </a:t>
            </a:r>
            <a:r>
              <a:rPr lang="en-US" altLang="en-US" sz="2400" u="sng" smtClean="0"/>
              <a:t>model</a:t>
            </a:r>
            <a:r>
              <a:rPr lang="en-US" altLang="en-US" sz="2400" smtClean="0"/>
              <a:t> of each class, and understand how each attribute affects our predictions.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000" smtClean="0"/>
              <a:t>For a discrete attribute, which values are common for each class?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000" smtClean="0"/>
              <a:t>For a real attribute, what are </a:t>
            </a:r>
            <a:r>
              <a:rPr lang="en-US" altLang="en-US" sz="2000" smtClean="0">
                <a:latin typeface="Symbol" panose="05050102010706020507" pitchFamily="18" charset="2"/>
              </a:rPr>
              <a:t>m</a:t>
            </a:r>
            <a:r>
              <a:rPr lang="en-US" altLang="en-US" sz="2000" smtClean="0"/>
              <a:t> and </a:t>
            </a:r>
            <a:r>
              <a:rPr lang="en-US" altLang="en-US" sz="2000" smtClean="0">
                <a:latin typeface="Symbol" panose="05050102010706020507" pitchFamily="18" charset="2"/>
              </a:rPr>
              <a:t>s</a:t>
            </a:r>
            <a:r>
              <a:rPr lang="en-US" altLang="en-US" sz="2000" smtClean="0"/>
              <a:t> for each class?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000" smtClean="0"/>
              <a:t>For a given test record, compare the class-conditional likelihoods for each attribute.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400" smtClean="0"/>
              <a:t>Performance is better when the given model makes sense.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000" smtClean="0"/>
              <a:t>Naïve Bayes assumes all attributes are conditionally independent given the class.  This assumption does well most of the time…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000" smtClean="0"/>
              <a:t>We can also use a more complicated model for each class, such as a Bayesian network (to be discussed in a future lecture).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02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02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02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027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027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027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027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8131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266700" y="865188"/>
                <a:ext cx="8574088" cy="5835650"/>
              </a:xfrm>
            </p:spPr>
            <p:txBody>
              <a:bodyPr/>
              <a:lstStyle/>
              <a:p>
                <a:pPr eaLnBrk="1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defRPr/>
                </a:pPr>
                <a:r>
                  <a:rPr lang="en-US" altLang="en-US" sz="2000" dirty="0" smtClean="0"/>
                  <a:t>For binary classification, NB and LR can both be written in the form:</a:t>
                </a:r>
              </a:p>
              <a:p>
                <a:pPr eaLnBrk="1" hangingPunct="1">
                  <a:lnSpc>
                    <a:spcPct val="90000"/>
                  </a:lnSpc>
                  <a:defRPr/>
                </a:pPr>
                <a:endParaRPr lang="en-US" altLang="en-US" sz="2000" dirty="0" smtClean="0"/>
              </a:p>
              <a:p>
                <a:pPr marL="0" indent="0" eaLnBrk="1" hangingPunct="1">
                  <a:lnSpc>
                    <a:spcPct val="90000"/>
                  </a:lnSpc>
                  <a:buFontTx/>
                  <a:buNone/>
                  <a:defRPr/>
                </a:pPr>
                <a:endParaRPr lang="en-US" altLang="en-US" sz="2000" dirty="0"/>
              </a:p>
              <a:p>
                <a:pPr eaLnBrk="1" hangingPunct="1">
                  <a:lnSpc>
                    <a:spcPct val="90000"/>
                  </a:lnSpc>
                  <a:spcBef>
                    <a:spcPts val="1200"/>
                  </a:spcBef>
                  <a:spcAft>
                    <a:spcPts val="0"/>
                  </a:spcAft>
                  <a:defRPr/>
                </a:pPr>
                <a:r>
                  <a:rPr lang="en-US" altLang="en-US" sz="2000" dirty="0" smtClean="0"/>
                  <a:t>For Gaussian Naïve Bayes, we have:</a:t>
                </a:r>
              </a:p>
              <a:p>
                <a:pPr marL="0" indent="0" eaLnBrk="1" hangingPunct="1">
                  <a:lnSpc>
                    <a:spcPct val="90000"/>
                  </a:lnSpc>
                  <a:buFontTx/>
                  <a:buNone/>
                  <a:defRPr/>
                </a:pPr>
                <a:endParaRPr lang="en-US" altLang="en-US" sz="2000" dirty="0" smtClean="0"/>
              </a:p>
              <a:p>
                <a:pPr eaLnBrk="1" hangingPunct="1">
                  <a:lnSpc>
                    <a:spcPct val="90000"/>
                  </a:lnSpc>
                  <a:defRPr/>
                </a:pPr>
                <a:endParaRPr lang="en-US" altLang="en-US" sz="2000" dirty="0" smtClean="0"/>
              </a:p>
              <a:p>
                <a:pPr eaLnBrk="1" hangingPunct="1">
                  <a:lnSpc>
                    <a:spcPct val="90000"/>
                  </a:lnSpc>
                  <a:spcBef>
                    <a:spcPts val="600"/>
                  </a:spcBef>
                  <a:defRPr/>
                </a:pPr>
                <a:r>
                  <a:rPr lang="en-US" altLang="en-US" sz="2000" dirty="0" smtClean="0"/>
                  <a:t>For LR, the parameters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000" b="0" i="1" dirty="0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en-US" sz="20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en-US" sz="2000" dirty="0" smtClean="0"/>
                  <a:t> and </a:t>
                </a:r>
                <a14:m>
                  <m:oMath xmlns:m="http://schemas.openxmlformats.org/officeDocument/2006/math">
                    <m:r>
                      <a:rPr lang="en-US" altLang="en-US" sz="2000" i="1" dirty="0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en-US" sz="2000" i="1" baseline="-25000" dirty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altLang="en-US" sz="2000" dirty="0" smtClean="0"/>
                  <a:t> are learned jointly to maximize the likelihood of the training data</a:t>
                </a:r>
                <a:r>
                  <a:rPr lang="en-US" altLang="en-US" sz="200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en-US" sz="2000" i="1" dirty="0" smtClean="0">
                        <a:latin typeface="Cambria Math" panose="02040503050406030204" pitchFamily="18" charset="0"/>
                      </a:rPr>
                      <m:t>Pr</m:t>
                    </m:r>
                    <m:r>
                      <a:rPr lang="en-US" altLang="en-US" sz="2000" i="1" dirty="0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altLang="en-US" sz="2000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en-US" sz="2000" i="1" dirty="0" smtClean="0">
                        <a:latin typeface="Cambria Math" panose="02040503050406030204" pitchFamily="18" charset="0"/>
                      </a:rPr>
                      <m:t> | </m:t>
                    </m:r>
                    <m:sSub>
                      <m:sSubPr>
                        <m:ctrlPr>
                          <a:rPr lang="en-US" altLang="en-US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0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en-US" sz="20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en-US" sz="2000" i="1" dirty="0" smtClean="0">
                        <a:latin typeface="Cambria Math" panose="02040503050406030204" pitchFamily="18" charset="0"/>
                      </a:rPr>
                      <m:t>..</m:t>
                    </m:r>
                    <m:sSub>
                      <m:sSubPr>
                        <m:ctrlPr>
                          <a:rPr lang="en-US" altLang="en-US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0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en-US" sz="2000" b="0" i="1" dirty="0" smtClean="0"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  <m:r>
                      <a:rPr lang="en-US" altLang="en-US" sz="2000" i="1" dirty="0" smtClean="0">
                        <a:latin typeface="Cambria Math" panose="02040503050406030204" pitchFamily="18" charset="0"/>
                      </a:rPr>
                      <m:t>). </m:t>
                    </m:r>
                  </m:oMath>
                </a14:m>
                <a:r>
                  <a:rPr lang="en-US" altLang="en-US" sz="2000" dirty="0" smtClean="0"/>
                  <a:t>(“discriminative learning”)</a:t>
                </a:r>
                <a:endParaRPr lang="en-US" altLang="en-US" sz="2000" dirty="0"/>
              </a:p>
              <a:p>
                <a:pPr eaLnBrk="1" hangingPunct="1">
                  <a:lnSpc>
                    <a:spcPct val="90000"/>
                  </a:lnSpc>
                  <a:defRPr/>
                </a:pPr>
                <a:r>
                  <a:rPr lang="en-US" altLang="en-US" sz="2000" dirty="0" smtClean="0"/>
                  <a:t>For Bayesian classification, the parameters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000" b="0" i="1" dirty="0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en-US" sz="20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en-US" sz="2000" dirty="0" smtClean="0"/>
                  <a:t> and </a:t>
                </a:r>
                <a14:m>
                  <m:oMath xmlns:m="http://schemas.openxmlformats.org/officeDocument/2006/math">
                    <m:r>
                      <a:rPr lang="en-US" altLang="en-US" sz="2000" i="1" dirty="0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en-US" sz="2000" i="1" baseline="-25000" dirty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altLang="en-US" sz="2000" dirty="0" smtClean="0"/>
                  <a:t> are learned to maximize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en-US" sz="2000" i="1" dirty="0" smtClean="0">
                        <a:latin typeface="Cambria Math" panose="02040503050406030204" pitchFamily="18" charset="0"/>
                      </a:rPr>
                      <m:t>Pr</m:t>
                    </m:r>
                    <m:r>
                      <a:rPr lang="en-US" altLang="en-US" sz="2000" i="1" dirty="0" smtClean="0">
                        <a:latin typeface="Cambria Math" panose="02040503050406030204" pitchFamily="18" charset="0"/>
                      </a:rPr>
                      <m:t>⁡(</m:t>
                    </m:r>
                    <m:sSub>
                      <m:sSubPr>
                        <m:ctrlPr>
                          <a:rPr lang="en-US" altLang="en-US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0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en-US" sz="20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en-US" sz="2000" i="1" dirty="0" smtClean="0">
                        <a:latin typeface="Cambria Math" panose="02040503050406030204" pitchFamily="18" charset="0"/>
                      </a:rPr>
                      <m:t>..</m:t>
                    </m:r>
                    <m:sSub>
                      <m:sSubPr>
                        <m:ctrlPr>
                          <a:rPr lang="en-US" altLang="en-US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0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en-US" sz="2000" b="0" i="1" dirty="0" smtClean="0"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  <m:r>
                      <a:rPr lang="en-US" altLang="en-US" sz="2000" i="1" dirty="0" smtClean="0">
                        <a:latin typeface="Cambria Math" panose="02040503050406030204" pitchFamily="18" charset="0"/>
                      </a:rPr>
                      <m:t> | </m:t>
                    </m:r>
                    <m:r>
                      <a:rPr lang="en-US" altLang="en-US" sz="2000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en-US" sz="2000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altLang="en-US" sz="2000" dirty="0" smtClean="0"/>
                  <a:t>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en-US" sz="2000" i="1" dirty="0" smtClean="0">
                        <a:latin typeface="Cambria Math" panose="02040503050406030204" pitchFamily="18" charset="0"/>
                      </a:rPr>
                      <m:t>Pr</m:t>
                    </m:r>
                    <m:r>
                      <a:rPr lang="en-US" altLang="en-US" sz="2000" i="1" dirty="0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altLang="en-US" sz="2000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en-US" sz="20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en-US" sz="2000" dirty="0" smtClean="0"/>
                  <a:t>. (“generative learning”)</a:t>
                </a:r>
                <a:endParaRPr lang="en-US" altLang="en-US" sz="2000" dirty="0"/>
              </a:p>
              <a:p>
                <a:pPr eaLnBrk="1" hangingPunct="1">
                  <a:lnSpc>
                    <a:spcPct val="90000"/>
                  </a:lnSpc>
                  <a:defRPr/>
                </a:pPr>
                <a:r>
                  <a:rPr lang="en-US" altLang="en-US" sz="2000" dirty="0" smtClean="0"/>
                  <a:t>For NB, we assume conditional independence and each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000" b="0" i="1" dirty="0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en-US" sz="20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en-US" sz="2000" dirty="0" smtClean="0"/>
                  <a:t> is learned separately by maximum likelihood.</a:t>
                </a:r>
              </a:p>
              <a:p>
                <a:pPr eaLnBrk="1" hangingPunct="1">
                  <a:lnSpc>
                    <a:spcPct val="90000"/>
                  </a:lnSpc>
                  <a:defRPr/>
                </a:pPr>
                <a:r>
                  <a:rPr lang="en-US" altLang="en-US" sz="2000" dirty="0" smtClean="0"/>
                  <a:t>It can be shown that, if the NB assumption is true, NB and LR converge to the same </a:t>
                </a:r>
                <a14:m>
                  <m:oMath xmlns:m="http://schemas.openxmlformats.org/officeDocument/2006/math">
                    <m:r>
                      <a:rPr lang="en-US" altLang="en-US" sz="2000" i="1" dirty="0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en-US" sz="2000" i="1" baseline="-25000" dirty="0" err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en-US" sz="2000" dirty="0" smtClean="0"/>
                  <a:t> values but NB converges much more quickly, leading to improved performance for small amounts of training data.</a:t>
                </a:r>
              </a:p>
              <a:p>
                <a:pPr eaLnBrk="1" hangingPunct="1">
                  <a:lnSpc>
                    <a:spcPct val="90000"/>
                  </a:lnSpc>
                  <a:defRPr/>
                </a:pPr>
                <a:r>
                  <a:rPr lang="en-US" altLang="en-US" sz="2000" dirty="0" smtClean="0"/>
                  <a:t>If the NB assumption is false, with enough training data LR will eventually outperform NB.  See Mitchell (2015) for additional details.</a:t>
                </a:r>
              </a:p>
              <a:p>
                <a:pPr eaLnBrk="1" hangingPunct="1">
                  <a:lnSpc>
                    <a:spcPct val="90000"/>
                  </a:lnSpc>
                  <a:defRPr/>
                </a:pPr>
                <a:endParaRPr lang="en-US" altLang="en-US" sz="2000" dirty="0" smtClean="0"/>
              </a:p>
              <a:p>
                <a:pPr eaLnBrk="1" hangingPunct="1">
                  <a:lnSpc>
                    <a:spcPct val="90000"/>
                  </a:lnSpc>
                  <a:defRPr/>
                </a:pPr>
                <a:endParaRPr lang="en-US" altLang="en-US" sz="2400" dirty="0"/>
              </a:p>
              <a:p>
                <a:pPr eaLnBrk="1" hangingPunct="1">
                  <a:lnSpc>
                    <a:spcPct val="90000"/>
                  </a:lnSpc>
                  <a:defRPr/>
                </a:pPr>
                <a:endParaRPr lang="en-US" altLang="en-US" sz="2400" dirty="0" smtClean="0"/>
              </a:p>
              <a:p>
                <a:pPr eaLnBrk="1" hangingPunct="1">
                  <a:lnSpc>
                    <a:spcPct val="90000"/>
                  </a:lnSpc>
                  <a:defRPr/>
                </a:pPr>
                <a:endParaRPr lang="en-US" altLang="en-US" sz="2400" dirty="0"/>
              </a:p>
              <a:p>
                <a:pPr eaLnBrk="1" hangingPunct="1">
                  <a:lnSpc>
                    <a:spcPct val="90000"/>
                  </a:lnSpc>
                  <a:defRPr/>
                </a:pPr>
                <a:endParaRPr lang="en-US" altLang="en-US" sz="2000" dirty="0" smtClean="0"/>
              </a:p>
            </p:txBody>
          </p:sp>
        </mc:Choice>
        <mc:Fallback xmlns="">
          <p:sp>
            <p:nvSpPr>
              <p:cNvPr id="48131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66700" y="865188"/>
                <a:ext cx="8574088" cy="5835650"/>
              </a:xfrm>
              <a:blipFill rotWithShape="0">
                <a:blip r:embed="rId3"/>
                <a:stretch>
                  <a:fillRect l="-782" t="-1254" r="-15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1800623" y="1274709"/>
                <a:ext cx="3766416" cy="6897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func>
                                    <m:func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Pr</m:t>
                                      </m:r>
                                    </m:fName>
                                    <m:e>
                                      <m:d>
                                        <m:dPr>
                                          <m:endChr m:val="|"/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=0 </m:t>
                                          </m:r>
                                        </m:e>
                                      </m:d>
                                    </m:e>
                                  </m:func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num>
                                <m:den>
                                  <m:func>
                                    <m:func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Pr</m:t>
                                      </m:r>
                                    </m:fName>
                                    <m:e>
                                      <m:d>
                                        <m:dPr>
                                          <m:endChr m:val="|"/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=1 </m:t>
                                          </m:r>
                                        </m:e>
                                      </m:d>
                                    </m:e>
                                  </m:func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den>
                              </m:f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=1..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0623" y="1274709"/>
                <a:ext cx="3766416" cy="689741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6950075" y="2513013"/>
            <a:ext cx="1851025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400">
                <a:latin typeface="Arial" panose="020B0604020202020204" pitchFamily="34" charset="0"/>
              </a:rPr>
              <a:t>See Mitchell (2015) for the derivation.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10" t="54045" r="19833"/>
          <a:stretch>
            <a:fillRect/>
          </a:stretch>
        </p:blipFill>
        <p:spPr bwMode="auto">
          <a:xfrm>
            <a:off x="3179763" y="2301875"/>
            <a:ext cx="3230562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20" r="33517" b="62898"/>
          <a:stretch>
            <a:fillRect/>
          </a:stretch>
        </p:blipFill>
        <p:spPr bwMode="auto">
          <a:xfrm>
            <a:off x="957263" y="2451100"/>
            <a:ext cx="1838325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133" name="TextBox 6"/>
          <p:cNvSpPr txBox="1">
            <a:spLocks noChangeArrowheads="1"/>
          </p:cNvSpPr>
          <p:nvPr/>
        </p:nvSpPr>
        <p:spPr bwMode="auto">
          <a:xfrm>
            <a:off x="7050088" y="1284288"/>
            <a:ext cx="1681162" cy="954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400">
                <a:latin typeface="Arial" panose="020B0604020202020204" pitchFamily="34" charset="0"/>
              </a:rPr>
              <a:t>This sum is over the attributes (columns), for a single data record.</a:t>
            </a:r>
          </a:p>
        </p:txBody>
      </p:sp>
      <p:sp>
        <p:nvSpPr>
          <p:cNvPr id="4813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8229600" cy="695325"/>
          </a:xfrm>
        </p:spPr>
        <p:txBody>
          <a:bodyPr/>
          <a:lstStyle/>
          <a:p>
            <a:pPr eaLnBrk="1" hangingPunct="1"/>
            <a:r>
              <a:rPr lang="en-US" altLang="en-US" sz="4000" smtClean="0"/>
              <a:t>Naïve Bayes vs. Logistic Regression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66700" y="865188"/>
            <a:ext cx="8574088" cy="5835650"/>
          </a:xfrm>
        </p:spPr>
        <p:txBody>
          <a:bodyPr/>
          <a:lstStyle/>
          <a:p>
            <a:pPr eaLnBrk="1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defRPr/>
            </a:pPr>
            <a:r>
              <a:rPr lang="en-US" altLang="en-US" sz="2000" dirty="0" smtClean="0"/>
              <a:t>If you have a small amount of labeled data and a large amount of unlabeled data (a very common situation in the real world…), the unlabeled data can often be used to improve prediction performance.</a:t>
            </a:r>
          </a:p>
          <a:p>
            <a:pPr eaLnBrk="1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defRPr/>
            </a:pPr>
            <a:endParaRPr lang="en-US" altLang="en-US" sz="2000" dirty="0"/>
          </a:p>
          <a:p>
            <a:pPr eaLnBrk="1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defRPr/>
            </a:pPr>
            <a:endParaRPr lang="en-US" altLang="en-US" sz="2000" dirty="0" smtClean="0"/>
          </a:p>
          <a:p>
            <a:pPr marL="0" indent="0" eaLnBrk="1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/>
            </a:pPr>
            <a:endParaRPr lang="en-US" altLang="en-US" sz="2000" dirty="0"/>
          </a:p>
          <a:p>
            <a:pPr eaLnBrk="1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defRPr/>
            </a:pPr>
            <a:endParaRPr lang="en-US" altLang="en-US" sz="2000" dirty="0" smtClean="0"/>
          </a:p>
          <a:p>
            <a:pPr eaLnBrk="1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defRPr/>
            </a:pPr>
            <a:endParaRPr lang="en-US" altLang="en-US" sz="2000" dirty="0"/>
          </a:p>
          <a:p>
            <a:pPr eaLnBrk="1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defRPr/>
            </a:pPr>
            <a:endParaRPr lang="en-US" altLang="en-US" sz="2000" dirty="0" smtClean="0"/>
          </a:p>
          <a:p>
            <a:pPr eaLnBrk="1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defRPr/>
            </a:pPr>
            <a:endParaRPr lang="en-US" altLang="en-US" sz="2000" dirty="0"/>
          </a:p>
          <a:p>
            <a:pPr eaLnBrk="1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defRPr/>
            </a:pPr>
            <a:r>
              <a:rPr lang="en-US" sz="2000" dirty="0" smtClean="0"/>
              <a:t>For unlabeled data to improve performance, </a:t>
            </a:r>
            <a:r>
              <a:rPr lang="en-US" sz="2000" dirty="0"/>
              <a:t>we must assume some structure to the underlying </a:t>
            </a:r>
            <a:r>
              <a:rPr lang="en-US" sz="2000" dirty="0" smtClean="0"/>
              <a:t>data distribution.  Typical assumption of </a:t>
            </a:r>
            <a:r>
              <a:rPr lang="en-US" sz="2000" dirty="0" smtClean="0">
                <a:solidFill>
                  <a:srgbClr val="FF0000"/>
                </a:solidFill>
              </a:rPr>
              <a:t>smoothness</a:t>
            </a:r>
            <a:r>
              <a:rPr lang="en-US" sz="2000" dirty="0" smtClean="0"/>
              <a:t>: data points near each other tend to belong to same class.</a:t>
            </a:r>
          </a:p>
          <a:p>
            <a:pPr eaLnBrk="1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defRPr/>
            </a:pPr>
            <a:r>
              <a:rPr lang="en-US" altLang="en-US" sz="2000" dirty="0" smtClean="0"/>
              <a:t>For example, can dramatically improve the performance of Naïve Bayes text classification using EM.</a:t>
            </a:r>
          </a:p>
        </p:txBody>
      </p:sp>
      <p:sp>
        <p:nvSpPr>
          <p:cNvPr id="4813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8229600" cy="695325"/>
          </a:xfrm>
        </p:spPr>
        <p:txBody>
          <a:bodyPr/>
          <a:lstStyle/>
          <a:p>
            <a:pPr eaLnBrk="1" hangingPunct="1"/>
            <a:r>
              <a:rPr lang="en-US" altLang="en-US" sz="3600" dirty="0" smtClean="0"/>
              <a:t>From supervised to semi-supervised…</a:t>
            </a:r>
          </a:p>
        </p:txBody>
      </p:sp>
      <p:pic>
        <p:nvPicPr>
          <p:cNvPr id="41986" name="Picture 2" descr="semi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9583" y="2099703"/>
            <a:ext cx="3251835" cy="2040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 1"/>
          <p:cNvSpPr/>
          <p:nvPr/>
        </p:nvSpPr>
        <p:spPr bwMode="auto">
          <a:xfrm>
            <a:off x="4998639" y="2791946"/>
            <a:ext cx="207034" cy="21859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Oval 5"/>
          <p:cNvSpPr/>
          <p:nvPr/>
        </p:nvSpPr>
        <p:spPr bwMode="auto">
          <a:xfrm>
            <a:off x="4071343" y="2791946"/>
            <a:ext cx="207034" cy="218590"/>
          </a:xfrm>
          <a:prstGeom prst="ellipse">
            <a:avLst/>
          </a:prstGeom>
          <a:solidFill>
            <a:srgbClr val="007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Oval 6"/>
          <p:cNvSpPr/>
          <p:nvPr/>
        </p:nvSpPr>
        <p:spPr bwMode="auto">
          <a:xfrm>
            <a:off x="3153572" y="2809091"/>
            <a:ext cx="207034" cy="218590"/>
          </a:xfrm>
          <a:prstGeom prst="ellipse">
            <a:avLst/>
          </a:prstGeom>
          <a:solidFill>
            <a:srgbClr val="7030A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?</a:t>
            </a:r>
          </a:p>
        </p:txBody>
      </p:sp>
      <p:pic>
        <p:nvPicPr>
          <p:cNvPr id="9" name="Picture 2" descr="semi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23" t="13191" r="47889" b="27192"/>
          <a:stretch/>
        </p:blipFill>
        <p:spPr bwMode="auto">
          <a:xfrm>
            <a:off x="4597879" y="2372264"/>
            <a:ext cx="77638" cy="1216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359529" y="3493627"/>
            <a:ext cx="22183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Image credit: </a:t>
            </a:r>
            <a:r>
              <a:rPr lang="en-US" sz="1200" dirty="0" err="1" smtClean="0"/>
              <a:t>Rinu</a:t>
            </a:r>
            <a:r>
              <a:rPr lang="en-US" sz="1200" dirty="0" smtClean="0"/>
              <a:t> Boney, </a:t>
            </a:r>
            <a:r>
              <a:rPr lang="en-US" sz="1200" dirty="0" smtClean="0">
                <a:hlinkClick r:id="rId4"/>
              </a:rPr>
              <a:t>http</a:t>
            </a:r>
            <a:r>
              <a:rPr lang="en-US" sz="1200" dirty="0">
                <a:hlinkClick r:id="rId4"/>
              </a:rPr>
              <a:t>://</a:t>
            </a:r>
            <a:r>
              <a:rPr lang="en-US" sz="1200" dirty="0" smtClean="0">
                <a:hlinkClick r:id="rId4"/>
              </a:rPr>
              <a:t>rinuboney.github.io/2016/01/19/ladder-network.html</a:t>
            </a:r>
            <a:endParaRPr lang="en-US" sz="1200" dirty="0" smtClean="0"/>
          </a:p>
        </p:txBody>
      </p:sp>
      <p:sp>
        <p:nvSpPr>
          <p:cNvPr id="5" name="Rectangle 4"/>
          <p:cNvSpPr/>
          <p:nvPr/>
        </p:nvSpPr>
        <p:spPr>
          <a:xfrm>
            <a:off x="4268788" y="5638975"/>
            <a:ext cx="411028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K. Nigam, A. K. McCallum, S. </a:t>
            </a:r>
            <a:r>
              <a:rPr lang="en-US" sz="1200" dirty="0" err="1"/>
              <a:t>Thrun</a:t>
            </a:r>
            <a:r>
              <a:rPr lang="en-US" sz="1200" dirty="0"/>
              <a:t>, and T. Mitchell. Text classification from labeled and unlabeled documents using EM. </a:t>
            </a:r>
            <a:r>
              <a:rPr lang="en-US" sz="1200" i="1" dirty="0"/>
              <a:t>Machine Learning</a:t>
            </a:r>
            <a:r>
              <a:rPr lang="en-US" sz="1200" dirty="0"/>
              <a:t>, 39(2/3):103–134, 2000. </a:t>
            </a:r>
          </a:p>
        </p:txBody>
      </p:sp>
    </p:spTree>
    <p:extLst>
      <p:ext uri="{BB962C8B-B14F-4D97-AF65-F5344CB8AC3E}">
        <p14:creationId xmlns:p14="http://schemas.microsoft.com/office/powerpoint/2010/main" val="2127978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  <p:bldP spid="7" grpId="0" animBg="1"/>
      <p:bldP spid="4" grpId="0"/>
      <p:bldP spid="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8131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266700" y="865188"/>
                <a:ext cx="8574088" cy="5835650"/>
              </a:xfrm>
            </p:spPr>
            <p:txBody>
              <a:bodyPr/>
              <a:lstStyle/>
              <a:p>
                <a:pPr eaLnBrk="1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defRPr/>
                </a:pPr>
                <a:r>
                  <a:rPr lang="en-US" altLang="en-US" sz="2000" dirty="0" smtClean="0"/>
                  <a:t>Let’s represent each data record </a:t>
                </a:r>
                <a14:m>
                  <m:oMath xmlns:m="http://schemas.openxmlformats.org/officeDocument/2006/math">
                    <m:r>
                      <a:rPr lang="en-US" altLang="en-US" sz="2000" i="1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en-US" sz="200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en-US" sz="2000" i="1" dirty="0" err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en-US" sz="2000" i="1" dirty="0" smtClean="0">
                        <a:latin typeface="Cambria Math" panose="02040503050406030204" pitchFamily="18" charset="0"/>
                      </a:rPr>
                      <m:t>=1..</m:t>
                    </m:r>
                    <m:r>
                      <a:rPr lang="en-US" altLang="en-US" sz="2000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altLang="en-US" sz="2000" dirty="0" smtClean="0"/>
                  <a:t>, by </a:t>
                </a:r>
                <a14:m>
                  <m:oMath xmlns:m="http://schemas.openxmlformats.org/officeDocument/2006/math">
                    <m:r>
                      <a:rPr lang="en-US" altLang="en-US" sz="2000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en-US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0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en-US" sz="20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en-US" sz="2000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en-US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000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en-US" sz="20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en-US" sz="2000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altLang="en-US" sz="2000" dirty="0" smtClean="0"/>
                  <a:t>where </a:t>
                </a:r>
                <a14:m>
                  <m:oMath xmlns:m="http://schemas.openxmlformats.org/officeDocument/2006/math">
                    <m:r>
                      <a:rPr lang="en-US" altLang="en-US" sz="20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en-US" sz="2000" i="1" baseline="-25000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en-US" sz="2000" i="1" dirty="0" smtClean="0">
                        <a:latin typeface="Cambria Math" panose="02040503050406030204" pitchFamily="18" charset="0"/>
                      </a:rPr>
                      <m:t> = (</m:t>
                    </m:r>
                    <m:sSubSup>
                      <m:sSubSupPr>
                        <m:ctrlPr>
                          <a:rPr lang="en-US" altLang="en-US" sz="200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en-US" sz="20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en-US" sz="20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en-US" sz="20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US" altLang="en-US" sz="2000" i="1" dirty="0" smtClean="0">
                        <a:latin typeface="Cambria Math" panose="02040503050406030204" pitchFamily="18" charset="0"/>
                      </a:rPr>
                      <m:t>..</m:t>
                    </m:r>
                    <m:sSubSup>
                      <m:sSubSupPr>
                        <m:ctrlPr>
                          <a:rPr lang="en-US" altLang="en-US" sz="200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en-US" sz="20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en-US" sz="20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en-US" sz="2000" b="0" i="1" dirty="0" smtClean="0">
                            <a:latin typeface="Cambria Math" panose="02040503050406030204" pitchFamily="18" charset="0"/>
                          </a:rPr>
                          <m:t>𝑀</m:t>
                        </m:r>
                      </m:sup>
                    </m:sSubSup>
                    <m:r>
                      <a:rPr lang="en-US" altLang="en-US" sz="20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en-US" sz="2000" dirty="0" smtClean="0"/>
                  <a:t>.  However, some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000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en-US" sz="20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en-US" sz="2000" dirty="0" smtClean="0"/>
                  <a:t> are unknown (unlabeled data).</a:t>
                </a:r>
              </a:p>
              <a:p>
                <a:pPr eaLnBrk="1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defRPr/>
                </a:pPr>
                <a:r>
                  <a:rPr lang="en-US" altLang="en-US" sz="2000" u="sng" dirty="0" smtClean="0"/>
                  <a:t>Initialization step</a:t>
                </a:r>
                <a:r>
                  <a:rPr lang="en-US" altLang="en-US" sz="2000" dirty="0" smtClean="0"/>
                  <a:t>: based only on the </a:t>
                </a:r>
                <a:r>
                  <a:rPr lang="en-US" altLang="en-US" sz="2000" b="1" dirty="0" smtClean="0"/>
                  <a:t>labeled</a:t>
                </a:r>
                <a:r>
                  <a:rPr lang="en-US" altLang="en-US" sz="2000" dirty="0" smtClean="0"/>
                  <a:t> data, set </a:t>
                </a:r>
                <a14:m>
                  <m:oMath xmlns:m="http://schemas.openxmlformats.org/officeDocument/2006/math">
                    <m:r>
                      <a:rPr lang="en-US" altLang="en-US" sz="2000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en-US" sz="2000" i="1" dirty="0" smtClean="0">
                        <a:latin typeface="Cambria Math" panose="02040503050406030204" pitchFamily="18" charset="0"/>
                      </a:rPr>
                      <m:t> = 0 </m:t>
                    </m:r>
                  </m:oMath>
                </a14:m>
                <a:r>
                  <a:rPr lang="en-US" altLang="en-US" sz="2000" dirty="0" smtClean="0"/>
                  <a:t>and estimate parameters </a:t>
                </a:r>
                <a14:m>
                  <m:oMath xmlns:m="http://schemas.openxmlformats.org/officeDocument/2006/math">
                    <m:r>
                      <a:rPr lang="en-US" altLang="en-US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altLang="en-US" sz="2000" i="1" baseline="30000" dirty="0" err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altLang="en-US" sz="2000" dirty="0" smtClean="0"/>
                  <a:t> consisting of class-conditional models      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en-US" sz="2000" i="1" dirty="0" smtClean="0">
                        <a:latin typeface="Cambria Math" panose="02040503050406030204" pitchFamily="18" charset="0"/>
                      </a:rPr>
                      <m:t>Pr</m:t>
                    </m:r>
                    <m:r>
                      <a:rPr lang="en-US" altLang="en-US" sz="2000" i="1" dirty="0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altLang="en-US" sz="2000" i="1" dirty="0" err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en-US" sz="2000" i="1" baseline="30000" dirty="0" err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en-US" sz="2000" i="1" dirty="0" smtClean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altLang="en-US" sz="2000" i="1" dirty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en-US" sz="2000" i="1" dirty="0" smtClean="0">
                        <a:latin typeface="Cambria Math" panose="02040503050406030204" pitchFamily="18" charset="0"/>
                      </a:rPr>
                      <m:t> | </m:t>
                    </m:r>
                    <m:r>
                      <a:rPr lang="en-US" altLang="en-US" sz="2000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en-US" sz="2000" i="1" dirty="0" smtClean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altLang="en-US" sz="2000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en-US" sz="2000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altLang="en-US" sz="2000" dirty="0" smtClean="0"/>
                  <a:t>for discrete-valued attributes, Gaussian mean/</a:t>
                </a:r>
                <a:r>
                  <a:rPr lang="en-US" altLang="en-US" sz="2000" dirty="0" err="1" smtClean="0"/>
                  <a:t>var</a:t>
                </a:r>
                <a:r>
                  <a:rPr lang="en-US" altLang="en-US" sz="2000" dirty="0" smtClean="0"/>
                  <a:t> </a:t>
                </a:r>
                <a14:m>
                  <m:oMath xmlns:m="http://schemas.openxmlformats.org/officeDocument/2006/math">
                    <m:r>
                      <a:rPr lang="en-US" altLang="en-US" sz="2000" i="1" dirty="0" smtClean="0">
                        <a:latin typeface="Cambria Math" panose="02040503050406030204" pitchFamily="18" charset="0"/>
                      </a:rPr>
                      <m:t>((</m:t>
                    </m:r>
                    <m:r>
                      <a:rPr lang="en-US" altLang="en-US" sz="20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altLang="en-US" sz="2000" i="1" baseline="-25000" dirty="0" err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en-US" sz="20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en-US" sz="20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altLang="en-US" sz="2000" i="1" baseline="-25000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en-US" sz="2000" i="1" baseline="30000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en-US" sz="20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 | </m:t>
                    </m:r>
                    <m:r>
                      <a:rPr lang="en-US" altLang="en-US" sz="20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en-US" sz="20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altLang="en-US" sz="20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en-US" sz="2000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altLang="en-US" sz="2000" dirty="0" smtClean="0"/>
                  <a:t>for real-valued attributes, and priors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en-US" sz="2000" i="1" dirty="0" smtClean="0">
                        <a:latin typeface="Cambria Math" panose="02040503050406030204" pitchFamily="18" charset="0"/>
                      </a:rPr>
                      <m:t>Pr</m:t>
                    </m:r>
                    <m:r>
                      <a:rPr lang="en-US" altLang="en-US" sz="2000" i="1" dirty="0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altLang="en-US" sz="2000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en-US" sz="2000" i="1" dirty="0" smtClean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altLang="en-US" sz="2000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en-US" sz="2000" i="1" dirty="0" smtClean="0">
                        <a:latin typeface="Cambria Math" panose="02040503050406030204" pitchFamily="18" charset="0"/>
                      </a:rPr>
                      <m:t>).</m:t>
                    </m:r>
                  </m:oMath>
                </a14:m>
                <a:endParaRPr lang="en-US" altLang="en-US" sz="2000" dirty="0" smtClean="0"/>
              </a:p>
              <a:p>
                <a:pPr lvl="1" eaLnBrk="1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defRPr/>
                </a:pPr>
                <a:r>
                  <a:rPr lang="en-US" altLang="en-US" sz="1600" dirty="0" smtClean="0"/>
                  <a:t>Maximum likelihood estimation </a:t>
                </a:r>
                <a:r>
                  <a:rPr lang="en-US" altLang="en-US" sz="1600" dirty="0" smtClean="0">
                    <a:solidFill>
                      <a:srgbClr val="FF0000"/>
                    </a:solidFill>
                  </a:rPr>
                  <a:t>just like training NB</a:t>
                </a:r>
                <a:r>
                  <a:rPr lang="en-US" altLang="en-US" sz="1600" dirty="0" smtClean="0"/>
                  <a:t>: proportion or sample mean/var.</a:t>
                </a:r>
              </a:p>
              <a:p>
                <a:pPr eaLnBrk="1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defRPr/>
                </a:pPr>
                <a:r>
                  <a:rPr lang="en-US" altLang="en-US" sz="2000" u="sng" dirty="0" smtClean="0"/>
                  <a:t>Expectation (E) step</a:t>
                </a:r>
                <a:r>
                  <a:rPr lang="en-US" altLang="en-US" sz="2000" dirty="0" smtClean="0"/>
                  <a:t>: assume discrete random variable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en-US" sz="200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en-US" sz="20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000" b="0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en-US" sz="2000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altLang="en-US" sz="2000" dirty="0" smtClean="0"/>
                  <a:t> for each record. 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en-US" sz="200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en-US" sz="20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000" i="1" dirty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en-US" sz="2000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altLang="en-US" sz="2000" dirty="0"/>
                  <a:t> </a:t>
                </a:r>
                <a14:m>
                  <m:oMath xmlns:m="http://schemas.openxmlformats.org/officeDocument/2006/math">
                    <m:r>
                      <a:rPr lang="en-US" altLang="en-US" sz="20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en-US" sz="2000" i="1" dirty="0" err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en-US" sz="2000" i="1" baseline="-25000" dirty="0" err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en-US" sz="20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en-US" sz="2000" dirty="0" smtClean="0"/>
                  <a:t>if known; </a:t>
                </a:r>
                <a:r>
                  <a:rPr lang="en-US" altLang="en-US" sz="2000" dirty="0"/>
                  <a:t>o</a:t>
                </a:r>
                <a:r>
                  <a:rPr lang="en-US" altLang="en-US" sz="2000" dirty="0" smtClean="0"/>
                  <a:t>therwise we </a:t>
                </a:r>
                <a:r>
                  <a:rPr lang="en-US" altLang="en-US" sz="2000" b="1" dirty="0" smtClean="0"/>
                  <a:t>compute class probabilities </a:t>
                </a:r>
                <a:r>
                  <a:rPr lang="en-US" altLang="en-US" sz="2000" dirty="0" smtClean="0"/>
                  <a:t>given the current parameters </a:t>
                </a:r>
                <a14:m>
                  <m:oMath xmlns:m="http://schemas.openxmlformats.org/officeDocument/2006/math">
                    <m:r>
                      <a:rPr lang="en-US" altLang="en-US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altLang="en-US" sz="2000" i="1" baseline="30000" dirty="0" err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altLang="en-US" sz="2000" dirty="0" smtClean="0"/>
                  <a:t>, </a:t>
                </a:r>
                <a:r>
                  <a:rPr lang="en-US" altLang="en-US" sz="2000" dirty="0" smtClean="0">
                    <a:solidFill>
                      <a:srgbClr val="FF0000"/>
                    </a:solidFill>
                  </a:rPr>
                  <a:t>just like classifying with NB</a:t>
                </a:r>
                <a:r>
                  <a:rPr lang="en-US" altLang="en-US" sz="2000" dirty="0" smtClean="0"/>
                  <a:t>:</a:t>
                </a:r>
              </a:p>
              <a:p>
                <a:pPr eaLnBrk="1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defRPr/>
                </a:pPr>
                <a:endParaRPr lang="en-US" altLang="en-US" sz="2000" dirty="0"/>
              </a:p>
              <a:p>
                <a:pPr eaLnBrk="1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defRPr/>
                </a:pPr>
                <a:endParaRPr lang="en-US" altLang="en-US" sz="2000" dirty="0" smtClean="0"/>
              </a:p>
              <a:p>
                <a:pPr eaLnBrk="1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defRPr/>
                </a:pPr>
                <a:endParaRPr lang="en-US" altLang="en-US" sz="2000" dirty="0"/>
              </a:p>
              <a:p>
                <a:pPr eaLnBrk="1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defRPr/>
                </a:pPr>
                <a:r>
                  <a:rPr lang="en-US" altLang="en-US" sz="2000" u="sng" dirty="0" smtClean="0"/>
                  <a:t>Maximization (M) step</a:t>
                </a:r>
                <a:r>
                  <a:rPr lang="en-US" altLang="en-US" sz="2000" dirty="0" smtClean="0"/>
                  <a:t>: compute new parameters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sz="20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20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altLang="en-US" sz="2000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en-US" sz="2000" b="0" i="1" dirty="0" smtClean="0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</m:oMath>
                </a14:m>
                <a:r>
                  <a:rPr lang="en-US" altLang="en-US" sz="2000" dirty="0" smtClean="0"/>
                  <a:t> </a:t>
                </a:r>
                <a:r>
                  <a:rPr lang="en-US" altLang="en-US" sz="2000" dirty="0"/>
                  <a:t>consisting of class-conditional models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en-US" sz="2000" i="1" dirty="0" smtClean="0">
                        <a:latin typeface="Cambria Math" panose="02040503050406030204" pitchFamily="18" charset="0"/>
                      </a:rPr>
                      <m:t>Pr</m:t>
                    </m:r>
                    <m:r>
                      <a:rPr lang="en-US" altLang="en-US" sz="2000" i="1" dirty="0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altLang="en-US" sz="2000" i="1" dirty="0" err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en-US" sz="2000" i="1" baseline="30000" dirty="0" err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en-US" sz="20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en-US" sz="2000" i="1" dirty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altLang="en-US" sz="2000" i="1" dirty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en-US" sz="2000" i="1" dirty="0" smtClean="0">
                        <a:latin typeface="Cambria Math" panose="02040503050406030204" pitchFamily="18" charset="0"/>
                      </a:rPr>
                      <m:t> | </m:t>
                    </m:r>
                    <m:r>
                      <a:rPr lang="en-US" altLang="en-US" sz="2000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en-US" sz="2000" i="1" dirty="0" smtClean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altLang="en-US" sz="2000" i="1" dirty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en-US" sz="2000" i="1" dirty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altLang="en-US" sz="2000" dirty="0"/>
                  <a:t>for discrete-valued attributes, Gaussian mean/</a:t>
                </a:r>
                <a:r>
                  <a:rPr lang="en-US" altLang="en-US" sz="2000" dirty="0" err="1"/>
                  <a:t>var</a:t>
                </a:r>
                <a:r>
                  <a:rPr lang="en-US" altLang="en-US" sz="2000" dirty="0"/>
                  <a:t> </a:t>
                </a:r>
                <a14:m>
                  <m:oMath xmlns:m="http://schemas.openxmlformats.org/officeDocument/2006/math">
                    <m:r>
                      <a:rPr lang="en-US" altLang="en-US" sz="2000" i="1" dirty="0" smtClean="0">
                        <a:latin typeface="Cambria Math" panose="02040503050406030204" pitchFamily="18" charset="0"/>
                      </a:rPr>
                      <m:t>((</m:t>
                    </m:r>
                    <m:r>
                      <a:rPr lang="en-US" altLang="en-US" sz="20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altLang="en-US" sz="2000" i="1" baseline="-25000" dirty="0" err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en-US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en-US" sz="20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altLang="en-US" sz="2000" i="1" baseline="-2500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en-US" sz="2000" i="1" baseline="3000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en-US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 | </m:t>
                    </m:r>
                    <m:r>
                      <a:rPr lang="en-US" altLang="en-US" sz="20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en-US" sz="20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altLang="en-US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en-US" sz="2000" i="1" dirty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altLang="en-US" sz="2000" dirty="0"/>
                  <a:t>for real-valued attributes, and priors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en-US" sz="2000" i="1" dirty="0" smtClean="0">
                        <a:latin typeface="Cambria Math" panose="02040503050406030204" pitchFamily="18" charset="0"/>
                      </a:rPr>
                      <m:t>Pr</m:t>
                    </m:r>
                    <m:r>
                      <a:rPr lang="en-US" altLang="en-US" sz="2000" i="1" dirty="0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altLang="en-US" sz="2000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en-US" sz="2000" i="1" dirty="0" smtClean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altLang="en-US" sz="2000" i="1" dirty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en-US" sz="2000" i="1" dirty="0" smtClean="0">
                        <a:latin typeface="Cambria Math" panose="02040503050406030204" pitchFamily="18" charset="0"/>
                      </a:rPr>
                      <m:t>).</m:t>
                    </m:r>
                  </m:oMath>
                </a14:m>
                <a:endParaRPr lang="en-US" altLang="en-US" sz="2000" dirty="0" smtClean="0"/>
              </a:p>
              <a:p>
                <a:pPr eaLnBrk="1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defRPr/>
                </a:pPr>
                <a:r>
                  <a:rPr lang="en-US" altLang="en-US" sz="2000" dirty="0" smtClean="0"/>
                  <a:t>Iterate between E and M steps until convergence.  This process is typically called EM (Expectation-Maximization).</a:t>
                </a:r>
                <a:endParaRPr lang="en-US" altLang="en-US" sz="2000" dirty="0"/>
              </a:p>
              <a:p>
                <a:pPr eaLnBrk="1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defRPr/>
                </a:pPr>
                <a:endParaRPr lang="en-US" altLang="en-US" sz="2000" dirty="0" smtClean="0"/>
              </a:p>
            </p:txBody>
          </p:sp>
        </mc:Choice>
        <mc:Fallback xmlns="">
          <p:sp>
            <p:nvSpPr>
              <p:cNvPr id="48131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66700" y="865188"/>
                <a:ext cx="8574088" cy="5835650"/>
              </a:xfrm>
              <a:blipFill rotWithShape="0">
                <a:blip r:embed="rId3"/>
                <a:stretch>
                  <a:fillRect l="-782" t="-1254" r="-284" b="-26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13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8229600" cy="695325"/>
          </a:xfrm>
        </p:spPr>
        <p:txBody>
          <a:bodyPr/>
          <a:lstStyle/>
          <a:p>
            <a:pPr eaLnBrk="1" hangingPunct="1"/>
            <a:r>
              <a:rPr lang="en-US" altLang="en-US" sz="4000" dirty="0" smtClean="0"/>
              <a:t>Semi-Supervised Naïve Bayes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1354218" y="3912407"/>
                <a:ext cx="6408036" cy="7964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Pr</m:t>
                              </m:r>
                            </m:fName>
                            <m:e>
                              <m:d>
                                <m:dPr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 </m:t>
                              </m:r>
                              <m:nary>
                                <m:naryPr>
                                  <m:chr m:val="∏"/>
                                  <m:supHide m:val="on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/>
                                <m:e>
                                  <m:func>
                                    <m:func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panose="02040503050406030204" pitchFamily="18" charset="0"/>
                                        </a:rPr>
                                        <m:t>Pr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p>
                                            <m:sSup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p>
                                          </m:s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=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𝑣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𝑖𝑗</m:t>
                                              </m:r>
                                            </m:sub>
                                          </m:s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 | 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=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,   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𝜃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p>
                                          </m:sSup>
                                        </m:e>
                                      </m:d>
                                    </m:e>
                                  </m:func>
                                </m:e>
                              </m:nary>
                            </m:e>
                          </m:func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b>
                            <m:sup/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panose="02040503050406030204" pitchFamily="18" charset="0"/>
                                        </a:rPr>
                                        <m:t>Pr</m:t>
                                      </m:r>
                                    </m:fName>
                                    <m:e>
                                      <m:d>
                                        <m:dPr>
                                          <m:endChr m:val="|"/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=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′ </m:t>
                                          </m:r>
                                        </m:e>
                                      </m:d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sSup>
                                        <m:sSup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p>
                                      </m:s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) </m:t>
                                      </m:r>
                                      <m:nary>
                                        <m:naryPr>
                                          <m:chr m:val="∏"/>
                                          <m:supHide m:val="on"/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  <m:sup/>
                                        <m:e>
                                          <m:func>
                                            <m:func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b="0" i="0" smtClean="0">
                                                  <a:latin typeface="Cambria Math" panose="02040503050406030204" pitchFamily="18" charset="0"/>
                                                </a:rPr>
                                                <m:t>Pr</m:t>
                                              </m:r>
                                            </m:fName>
                                            <m:e>
                                              <m:d>
                                                <m:dPr>
                                                  <m:ctrlP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sSup>
                                                    <m:sSupPr>
                                                      <m:ctrlPr>
                                                        <a:rPr lang="en-US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pPr>
                                                    <m:e>
                                                      <m:r>
                                                        <a:rPr lang="en-US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𝑥</m:t>
                                                      </m:r>
                                                    </m:e>
                                                    <m:sup>
                                                      <m:r>
                                                        <a:rPr lang="en-US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𝑗</m:t>
                                                      </m:r>
                                                    </m:sup>
                                                  </m:sSup>
                                                  <m: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=</m:t>
                                                  </m:r>
                                                  <m:sSub>
                                                    <m:sSubPr>
                                                      <m:ctrlPr>
                                                        <a:rPr lang="en-US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𝑣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𝑖𝑗</m:t>
                                                      </m:r>
                                                    </m:sub>
                                                  </m:sSub>
                                                  <m: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 |</m:t>
                                                  </m:r>
                                                  <m: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  <m: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=</m:t>
                                                  </m:r>
                                                  <m: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𝑘</m:t>
                                                  </m:r>
                                                  <m: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′,   </m:t>
                                                  </m:r>
                                                  <m:sSup>
                                                    <m:sSupPr>
                                                      <m:ctrlPr>
                                                        <a:rPr lang="en-US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pPr>
                                                    <m:e>
                                                      <m:r>
                                                        <a:rPr lang="en-US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𝜃</m:t>
                                                      </m:r>
                                                    </m:e>
                                                    <m:sup>
                                                      <m:r>
                                                        <a:rPr lang="en-US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𝑡</m:t>
                                                      </m:r>
                                                    </m:sup>
                                                  </m:sSup>
                                                </m:e>
                                              </m:d>
                                            </m:e>
                                          </m:func>
                                        </m:e>
                                      </m:nary>
                                    </m:e>
                                  </m:func>
                                </m:e>
                              </m:d>
                            </m:e>
                          </m:nary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4218" y="3912407"/>
                <a:ext cx="6408036" cy="796436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43757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8131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266700" y="865188"/>
                <a:ext cx="8574088" cy="5835650"/>
              </a:xfrm>
            </p:spPr>
            <p:txBody>
              <a:bodyPr/>
              <a:lstStyle/>
              <a:p>
                <a:pPr marL="0" indent="0" eaLnBrk="1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None/>
                  <a:defRPr/>
                </a:pPr>
                <a:endParaRPr lang="en-US" altLang="en-US" sz="2000" dirty="0" smtClean="0"/>
              </a:p>
              <a:p>
                <a:pPr marL="0" indent="0" eaLnBrk="1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None/>
                  <a:defRPr/>
                </a:pPr>
                <a:endParaRPr lang="en-US" altLang="en-US" sz="2000" dirty="0"/>
              </a:p>
              <a:p>
                <a:pPr marL="0" indent="0" eaLnBrk="1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None/>
                  <a:defRPr/>
                </a:pPr>
                <a:endParaRPr lang="en-US" altLang="en-US" sz="2000" dirty="0" smtClean="0"/>
              </a:p>
              <a:p>
                <a:pPr marL="0" indent="0" eaLnBrk="1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None/>
                  <a:defRPr/>
                </a:pPr>
                <a:endParaRPr lang="en-US" altLang="en-US" sz="2000" dirty="0"/>
              </a:p>
              <a:p>
                <a:pPr marL="0" indent="0" eaLnBrk="1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None/>
                  <a:defRPr/>
                </a:pPr>
                <a:endParaRPr lang="en-US" altLang="en-US" sz="2000" dirty="0" smtClean="0"/>
              </a:p>
              <a:p>
                <a:pPr marL="0" indent="0" eaLnBrk="1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None/>
                  <a:defRPr/>
                </a:pPr>
                <a:endParaRPr lang="en-US" altLang="en-US" sz="2000" dirty="0"/>
              </a:p>
              <a:p>
                <a:pPr marL="0" indent="0" eaLnBrk="1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None/>
                  <a:defRPr/>
                </a:pPr>
                <a:endParaRPr lang="en-US" altLang="en-US" sz="2000" dirty="0" smtClean="0"/>
              </a:p>
              <a:p>
                <a:pPr marL="0" indent="0" eaLnBrk="1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None/>
                  <a:defRPr/>
                </a:pPr>
                <a:endParaRPr lang="en-US" altLang="en-US" sz="2000" dirty="0"/>
              </a:p>
              <a:p>
                <a:pPr eaLnBrk="1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defRPr/>
                </a:pPr>
                <a:endParaRPr lang="en-US" altLang="en-US" sz="2000" dirty="0" smtClean="0"/>
              </a:p>
              <a:p>
                <a:pPr marL="0" indent="0" eaLnBrk="1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None/>
                  <a:defRPr/>
                </a:pPr>
                <a:endParaRPr lang="en-US" altLang="en-US" sz="2000" dirty="0" smtClean="0"/>
              </a:p>
              <a:p>
                <a:pPr marL="0" indent="0" eaLnBrk="1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None/>
                  <a:defRPr/>
                </a:pPr>
                <a:endParaRPr lang="en-US" altLang="en-US" sz="2000" dirty="0"/>
              </a:p>
              <a:p>
                <a:pPr eaLnBrk="1" hangingPunct="1">
                  <a:lnSpc>
                    <a:spcPct val="90000"/>
                  </a:lnSpc>
                  <a:spcBef>
                    <a:spcPts val="1500"/>
                  </a:spcBef>
                  <a:spcAft>
                    <a:spcPts val="600"/>
                  </a:spcAft>
                  <a:defRPr/>
                </a:pPr>
                <a:r>
                  <a:rPr lang="en-US" altLang="en-US" sz="2000" u="sng" dirty="0" smtClean="0"/>
                  <a:t>Maximization (M) step</a:t>
                </a:r>
                <a:r>
                  <a:rPr lang="en-US" altLang="en-US" sz="2000" dirty="0" smtClean="0"/>
                  <a:t>: compute new parameters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sz="20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20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altLang="en-US" sz="2000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en-US" sz="2000" b="0" i="1" dirty="0" smtClean="0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</m:oMath>
                </a14:m>
                <a:r>
                  <a:rPr lang="en-US" altLang="en-US" sz="2000" dirty="0" smtClean="0"/>
                  <a:t> </a:t>
                </a:r>
                <a:r>
                  <a:rPr lang="en-US" altLang="en-US" sz="2000" dirty="0"/>
                  <a:t>consisting of class-conditional models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en-US" sz="2000" i="1" dirty="0" smtClean="0">
                        <a:latin typeface="Cambria Math" panose="02040503050406030204" pitchFamily="18" charset="0"/>
                      </a:rPr>
                      <m:t>Pr</m:t>
                    </m:r>
                    <m:r>
                      <a:rPr lang="en-US" altLang="en-US" sz="2000" i="1" dirty="0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altLang="en-US" sz="2000" i="1" dirty="0" err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en-US" sz="2000" i="1" baseline="30000" dirty="0" err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en-US" sz="20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en-US" sz="2000" i="1" dirty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altLang="en-US" sz="2000" i="1" dirty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en-US" sz="2000" i="1" dirty="0" smtClean="0">
                        <a:latin typeface="Cambria Math" panose="02040503050406030204" pitchFamily="18" charset="0"/>
                      </a:rPr>
                      <m:t> | </m:t>
                    </m:r>
                    <m:r>
                      <a:rPr lang="en-US" altLang="en-US" sz="2000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en-US" sz="2000" i="1" dirty="0" smtClean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altLang="en-US" sz="2000" i="1" dirty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en-US" sz="2000" i="1" dirty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altLang="en-US" sz="2000" dirty="0"/>
                  <a:t>for discrete-valued attributes, Gaussian mean/</a:t>
                </a:r>
                <a:r>
                  <a:rPr lang="en-US" altLang="en-US" sz="2000" dirty="0" err="1"/>
                  <a:t>var</a:t>
                </a:r>
                <a:r>
                  <a:rPr lang="en-US" altLang="en-US" sz="2000" dirty="0"/>
                  <a:t> </a:t>
                </a:r>
                <a14:m>
                  <m:oMath xmlns:m="http://schemas.openxmlformats.org/officeDocument/2006/math">
                    <m:r>
                      <a:rPr lang="en-US" altLang="en-US" sz="2000" i="1" dirty="0" smtClean="0">
                        <a:latin typeface="Cambria Math" panose="02040503050406030204" pitchFamily="18" charset="0"/>
                      </a:rPr>
                      <m:t>((</m:t>
                    </m:r>
                    <m:r>
                      <a:rPr lang="en-US" altLang="en-US" sz="20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altLang="en-US" sz="2000" i="1" baseline="-25000" dirty="0" err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en-US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en-US" sz="20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altLang="en-US" sz="2000" i="1" baseline="-2500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en-US" sz="2000" i="1" baseline="3000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en-US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 | </m:t>
                    </m:r>
                    <m:r>
                      <a:rPr lang="en-US" altLang="en-US" sz="20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en-US" sz="20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altLang="en-US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en-US" sz="2000" i="1" dirty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altLang="en-US" sz="2000" dirty="0"/>
                  <a:t>for real-valued attributes, and priors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en-US" sz="2000" i="1" dirty="0" smtClean="0">
                        <a:latin typeface="Cambria Math" panose="02040503050406030204" pitchFamily="18" charset="0"/>
                      </a:rPr>
                      <m:t>Pr</m:t>
                    </m:r>
                    <m:r>
                      <a:rPr lang="en-US" altLang="en-US" sz="2000" i="1" dirty="0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altLang="en-US" sz="2000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en-US" sz="2000" i="1" dirty="0" smtClean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altLang="en-US" sz="2000" i="1" dirty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en-US" sz="2000" i="1" dirty="0" smtClean="0">
                        <a:latin typeface="Cambria Math" panose="02040503050406030204" pitchFamily="18" charset="0"/>
                      </a:rPr>
                      <m:t>).</m:t>
                    </m:r>
                  </m:oMath>
                </a14:m>
                <a:endParaRPr lang="en-US" altLang="en-US" sz="2000" dirty="0" smtClean="0"/>
              </a:p>
              <a:p>
                <a:pPr eaLnBrk="1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defRPr/>
                </a:pPr>
                <a:r>
                  <a:rPr lang="en-US" altLang="en-US" sz="2000" dirty="0" smtClean="0"/>
                  <a:t>Iterate between E and M steps until convergence.  This process is typically called EM (Expectation-Maximization).</a:t>
                </a:r>
                <a:endParaRPr lang="en-US" altLang="en-US" sz="2000" dirty="0"/>
              </a:p>
              <a:p>
                <a:pPr eaLnBrk="1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defRPr/>
                </a:pPr>
                <a:endParaRPr lang="en-US" altLang="en-US" sz="2000" dirty="0" smtClean="0"/>
              </a:p>
            </p:txBody>
          </p:sp>
        </mc:Choice>
        <mc:Fallback xmlns="">
          <p:sp>
            <p:nvSpPr>
              <p:cNvPr id="48131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66700" y="865188"/>
                <a:ext cx="8574088" cy="5835650"/>
              </a:xfrm>
              <a:blipFill rotWithShape="0">
                <a:blip r:embed="rId3"/>
                <a:stretch>
                  <a:fillRect l="-782" b="-24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13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8229600" cy="695325"/>
          </a:xfrm>
        </p:spPr>
        <p:txBody>
          <a:bodyPr/>
          <a:lstStyle/>
          <a:p>
            <a:pPr eaLnBrk="1" hangingPunct="1"/>
            <a:r>
              <a:rPr lang="en-US" altLang="en-US" sz="4000" dirty="0" smtClean="0"/>
              <a:t>Semi-Supervised Naïve Bayes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43793" y="974786"/>
            <a:ext cx="7116792" cy="92333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The maximization step is </a:t>
            </a:r>
            <a:r>
              <a:rPr lang="en-US" dirty="0" smtClean="0">
                <a:solidFill>
                  <a:srgbClr val="FF0000"/>
                </a:solidFill>
              </a:rPr>
              <a:t>just like training NB</a:t>
            </a:r>
            <a:r>
              <a:rPr lang="en-US" dirty="0" smtClean="0"/>
              <a:t>, except that each data record with unknown </a:t>
            </a:r>
            <a:r>
              <a:rPr lang="en-US" dirty="0" err="1" smtClean="0"/>
              <a:t>y</a:t>
            </a:r>
            <a:r>
              <a:rPr lang="en-US" baseline="-25000" dirty="0" err="1" smtClean="0"/>
              <a:t>i</a:t>
            </a:r>
            <a:r>
              <a:rPr lang="en-US" dirty="0" smtClean="0"/>
              <a:t> is treated as a partial observation of each class, weighted proportionally to the estimated class probabilities.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3010628" y="2143670"/>
                <a:ext cx="3193438" cy="6722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=1..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  <m:sup/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0628" y="2143670"/>
                <a:ext cx="3193438" cy="67223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2006932" y="3060541"/>
                <a:ext cx="5163913" cy="6717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|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=1..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  <m:sup/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Pr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1{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p>
                          </m:sSub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}</m:t>
                          </m:r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=1..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  <m:sup/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Pr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6932" y="3060541"/>
                <a:ext cx="5163913" cy="671787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457200" y="4000901"/>
                <a:ext cx="3189078" cy="5920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|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)= 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pHide m:val="on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=1..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  <m:sup/>
                            <m:e>
                              <m:r>
                                <m:rPr>
                                  <m:sty m:val="p"/>
                                </m:rPr>
                                <a:rPr lang="en-US" sz="1600">
                                  <a:latin typeface="Cambria Math" panose="02040503050406030204" pitchFamily="18" charset="0"/>
                                </a:rPr>
                                <m:t>Pr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  <m:sSubSup>
                            <m:sSubSupPr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p>
                          </m:sSubSup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=1..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  <m:sup/>
                            <m:e>
                              <m:r>
                                <m:rPr>
                                  <m:sty m:val="p"/>
                                </m:rPr>
                                <a:rPr lang="en-US" sz="1600">
                                  <a:latin typeface="Cambria Math" panose="02040503050406030204" pitchFamily="18" charset="0"/>
                                </a:rPr>
                                <m:t>Pr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4000901"/>
                <a:ext cx="3189078" cy="592085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>
                <a:spLocks noChangeAspect="1"/>
              </p:cNvSpPr>
              <p:nvPr/>
            </p:nvSpPr>
            <p:spPr>
              <a:xfrm>
                <a:off x="4104514" y="4000901"/>
                <a:ext cx="4718728" cy="5971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|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)= 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pHide m:val="on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=1..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  <m:sup/>
                            <m:e>
                              <m:r>
                                <m:rPr>
                                  <m:sty m:val="p"/>
                                </m:rPr>
                                <a:rPr lang="en-US" sz="1600">
                                  <a:latin typeface="Cambria Math" panose="02040503050406030204" pitchFamily="18" charset="0"/>
                                </a:rPr>
                                <m:t>Pr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  <m:sSup>
                            <m:sSup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Sup>
                                <m:sSub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p>
                              </m:sSub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endChr m:val="|"/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))</m:t>
                              </m:r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=1..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  <m:sup/>
                            <m:e>
                              <m:r>
                                <m:rPr>
                                  <m:sty m:val="p"/>
                                </m:rPr>
                                <a:rPr lang="en-US" sz="1600">
                                  <a:latin typeface="Cambria Math" panose="02040503050406030204" pitchFamily="18" charset="0"/>
                                </a:rPr>
                                <m:t>Pr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4514" y="4000901"/>
                <a:ext cx="4718728" cy="597151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01691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8" grpId="0"/>
      <p:bldP spid="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66700" y="865188"/>
            <a:ext cx="8574088" cy="5835650"/>
          </a:xfrm>
        </p:spPr>
        <p:txBody>
          <a:bodyPr/>
          <a:lstStyle/>
          <a:p>
            <a:pPr marL="0" indent="0" eaLnBrk="1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/>
            </a:pPr>
            <a:endParaRPr lang="en-US" altLang="en-US" sz="2000" dirty="0" smtClean="0"/>
          </a:p>
          <a:p>
            <a:pPr marL="0" indent="0" eaLnBrk="1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/>
            </a:pPr>
            <a:endParaRPr lang="en-US" altLang="en-US" sz="2000" dirty="0"/>
          </a:p>
          <a:p>
            <a:pPr marL="0" indent="0" eaLnBrk="1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/>
            </a:pPr>
            <a:endParaRPr lang="en-US" altLang="en-US" sz="2000" dirty="0" smtClean="0"/>
          </a:p>
          <a:p>
            <a:pPr marL="0" indent="0" eaLnBrk="1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/>
            </a:pPr>
            <a:endParaRPr lang="en-US" altLang="en-US" sz="2000" dirty="0"/>
          </a:p>
          <a:p>
            <a:pPr marL="0" indent="0" eaLnBrk="1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/>
            </a:pPr>
            <a:endParaRPr lang="en-US" altLang="en-US" sz="2000" dirty="0" smtClean="0"/>
          </a:p>
          <a:p>
            <a:pPr marL="0" indent="0" eaLnBrk="1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/>
            </a:pPr>
            <a:endParaRPr lang="en-US" altLang="en-US" sz="2000" dirty="0"/>
          </a:p>
          <a:p>
            <a:pPr marL="0" indent="0" eaLnBrk="1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/>
            </a:pPr>
            <a:endParaRPr lang="en-US" altLang="en-US" sz="2000" dirty="0" smtClean="0"/>
          </a:p>
          <a:p>
            <a:pPr marL="0" indent="0" eaLnBrk="1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/>
            </a:pPr>
            <a:endParaRPr lang="en-US" altLang="en-US" sz="2000" dirty="0"/>
          </a:p>
          <a:p>
            <a:pPr eaLnBrk="1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defRPr/>
            </a:pPr>
            <a:endParaRPr lang="en-US" altLang="en-US" sz="2000" dirty="0" smtClean="0"/>
          </a:p>
          <a:p>
            <a:pPr marL="0" indent="0" eaLnBrk="1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/>
            </a:pPr>
            <a:endParaRPr lang="en-US" altLang="en-US" sz="2000" dirty="0" smtClean="0"/>
          </a:p>
          <a:p>
            <a:pPr marL="0" indent="0" eaLnBrk="1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/>
            </a:pPr>
            <a:endParaRPr lang="en-US" altLang="en-US" sz="2000" dirty="0"/>
          </a:p>
          <a:p>
            <a:pPr marL="0" indent="0" eaLnBrk="1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/>
            </a:pPr>
            <a:endParaRPr lang="en-US" altLang="en-US" sz="2000" dirty="0" smtClean="0"/>
          </a:p>
        </p:txBody>
      </p:sp>
      <p:sp>
        <p:nvSpPr>
          <p:cNvPr id="4813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8229600" cy="695325"/>
          </a:xfrm>
        </p:spPr>
        <p:txBody>
          <a:bodyPr/>
          <a:lstStyle/>
          <a:p>
            <a:pPr eaLnBrk="1" hangingPunct="1"/>
            <a:r>
              <a:rPr lang="en-US" altLang="en-US" sz="4000" dirty="0" smtClean="0"/>
              <a:t>Semi-Supervised Naïve Bayes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43793" y="974786"/>
            <a:ext cx="7116792" cy="92333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The maximization step is </a:t>
            </a:r>
            <a:r>
              <a:rPr lang="en-US" dirty="0" smtClean="0">
                <a:solidFill>
                  <a:srgbClr val="FF0000"/>
                </a:solidFill>
              </a:rPr>
              <a:t>just like training NB</a:t>
            </a:r>
            <a:r>
              <a:rPr lang="en-US" dirty="0" smtClean="0"/>
              <a:t>, except that each data record with unknown </a:t>
            </a:r>
            <a:r>
              <a:rPr lang="en-US" dirty="0" err="1" smtClean="0"/>
              <a:t>y</a:t>
            </a:r>
            <a:r>
              <a:rPr lang="en-US" baseline="-25000" dirty="0" err="1" smtClean="0"/>
              <a:t>i</a:t>
            </a:r>
            <a:r>
              <a:rPr lang="en-US" dirty="0" smtClean="0"/>
              <a:t> is treated as a partial observation of each class, weighted proportionally to the estimated class probabilities.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3010628" y="2143670"/>
                <a:ext cx="3193438" cy="6722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=1..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  <m:sup/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0628" y="2143670"/>
                <a:ext cx="3193438" cy="67223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2006932" y="3060541"/>
                <a:ext cx="5163913" cy="6717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|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=1..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  <m:sup/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Pr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1{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p>
                          </m:sSub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}</m:t>
                          </m:r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=1..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  <m:sup/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Pr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6932" y="3060541"/>
                <a:ext cx="5163913" cy="67178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457200" y="4000901"/>
                <a:ext cx="3189078" cy="5920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|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)= 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pHide m:val="on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=1..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  <m:sup/>
                            <m:e>
                              <m:r>
                                <m:rPr>
                                  <m:sty m:val="p"/>
                                </m:rPr>
                                <a:rPr lang="en-US" sz="1600">
                                  <a:latin typeface="Cambria Math" panose="02040503050406030204" pitchFamily="18" charset="0"/>
                                </a:rPr>
                                <m:t>Pr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  <m:sSubSup>
                            <m:sSubSupPr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p>
                          </m:sSubSup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=1..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  <m:sup/>
                            <m:e>
                              <m:r>
                                <m:rPr>
                                  <m:sty m:val="p"/>
                                </m:rPr>
                                <a:rPr lang="en-US" sz="1600">
                                  <a:latin typeface="Cambria Math" panose="02040503050406030204" pitchFamily="18" charset="0"/>
                                </a:rPr>
                                <m:t>Pr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4000901"/>
                <a:ext cx="3189078" cy="592085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>
                <a:spLocks noChangeAspect="1"/>
              </p:cNvSpPr>
              <p:nvPr/>
            </p:nvSpPr>
            <p:spPr>
              <a:xfrm>
                <a:off x="4104514" y="4000901"/>
                <a:ext cx="4718728" cy="5971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|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)= 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pHide m:val="on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=1..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  <m:sup/>
                            <m:e>
                              <m:r>
                                <m:rPr>
                                  <m:sty m:val="p"/>
                                </m:rPr>
                                <a:rPr lang="en-US" sz="1600">
                                  <a:latin typeface="Cambria Math" panose="02040503050406030204" pitchFamily="18" charset="0"/>
                                </a:rPr>
                                <m:t>Pr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  <m:sSup>
                            <m:sSup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Sup>
                                <m:sSub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p>
                              </m:sSub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endChr m:val="|"/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))</m:t>
                              </m:r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=1..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  <m:sup/>
                            <m:e>
                              <m:r>
                                <m:rPr>
                                  <m:sty m:val="p"/>
                                </m:rPr>
                                <a:rPr lang="en-US" sz="1600">
                                  <a:latin typeface="Cambria Math" panose="02040503050406030204" pitchFamily="18" charset="0"/>
                                </a:rPr>
                                <m:t>Pr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4514" y="4000901"/>
                <a:ext cx="4718728" cy="597151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/>
          <p:cNvSpPr txBox="1"/>
          <p:nvPr/>
        </p:nvSpPr>
        <p:spPr>
          <a:xfrm>
            <a:off x="1102242" y="4921361"/>
            <a:ext cx="7058343" cy="369332"/>
          </a:xfrm>
          <a:prstGeom prst="rect">
            <a:avLst/>
          </a:prstGeom>
          <a:solidFill>
            <a:srgbClr val="CCCCFF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The log-likelihood of the data increases monotonically on each step.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695322" y="5572271"/>
                <a:ext cx="5822363" cy="7159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  <m:sup/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Pr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⁡(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acc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nary>
                              <m:nary>
                                <m:naryPr>
                                  <m:chr m:val="∏"/>
                                  <m:supHide m:val="on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/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Pr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⁡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  <m: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p>
                                      </m:sSub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=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 | 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=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</m:d>
                                </m:e>
                              </m:nary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5322" y="5572271"/>
                <a:ext cx="5822363" cy="715902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37519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8131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266700" y="865189"/>
                <a:ext cx="8574088" cy="2917825"/>
              </a:xfrm>
            </p:spPr>
            <p:txBody>
              <a:bodyPr/>
              <a:lstStyle/>
              <a:p>
                <a:pPr eaLnBrk="1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defRPr/>
                </a:pPr>
                <a:r>
                  <a:rPr lang="en-US" altLang="en-US" sz="2000" dirty="0" smtClean="0"/>
                  <a:t>We can use the same EM algorithm (with the conditional independence assumption of NB) to perform </a:t>
                </a:r>
                <a:r>
                  <a:rPr lang="en-US" altLang="en-US" sz="2000" b="1" dirty="0" smtClean="0"/>
                  <a:t>clustering</a:t>
                </a:r>
                <a:r>
                  <a:rPr lang="en-US" altLang="en-US" sz="2000" dirty="0" smtClean="0"/>
                  <a:t> when the data is entirely unlabeled (all </a:t>
                </a:r>
                <a:r>
                  <a:rPr lang="en-US" altLang="en-US" sz="2000" dirty="0" err="1" smtClean="0"/>
                  <a:t>y</a:t>
                </a:r>
                <a:r>
                  <a:rPr lang="en-US" altLang="en-US" sz="2000" baseline="-25000" dirty="0" err="1" smtClean="0"/>
                  <a:t>i</a:t>
                </a:r>
                <a:r>
                  <a:rPr lang="en-US" altLang="en-US" sz="2000" dirty="0" smtClean="0"/>
                  <a:t> are unknown).</a:t>
                </a:r>
              </a:p>
              <a:p>
                <a:pPr eaLnBrk="1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defRPr/>
                </a:pPr>
                <a:r>
                  <a:rPr lang="en-US" altLang="en-US" sz="2000" dirty="0"/>
                  <a:t>Choose number of clusters </a:t>
                </a:r>
                <a:r>
                  <a:rPr lang="en-US" altLang="en-US" sz="2000" dirty="0" smtClean="0"/>
                  <a:t>K.  </a:t>
                </a:r>
                <a:r>
                  <a:rPr lang="en-US" altLang="en-US" sz="2000" dirty="0"/>
                  <a:t>We will then partition the N data points into </a:t>
                </a:r>
                <a:r>
                  <a:rPr lang="en-US" altLang="en-US" sz="2000" dirty="0" smtClean="0"/>
                  <a:t>K </a:t>
                </a:r>
                <a:r>
                  <a:rPr lang="en-US" altLang="en-US" sz="2000" dirty="0"/>
                  <a:t>clusters </a:t>
                </a:r>
                <a:r>
                  <a:rPr lang="en-US" altLang="en-US" sz="2000" dirty="0" smtClean="0"/>
                  <a:t>(K </a:t>
                </a:r>
                <a:r>
                  <a:rPr lang="en-US" altLang="en-US" sz="2000" dirty="0"/>
                  <a:t>« N) to maximize the data log-likelihood</a:t>
                </a:r>
                <a:r>
                  <a:rPr lang="en-US" altLang="en-US" sz="2000" dirty="0" smtClean="0"/>
                  <a:t>.</a:t>
                </a:r>
              </a:p>
              <a:p>
                <a:pPr lvl="1" eaLnBrk="1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defRPr/>
                </a:pPr>
                <a:r>
                  <a:rPr lang="en-US" altLang="en-US" sz="1600" dirty="0" smtClean="0"/>
                  <a:t>Each point x</a:t>
                </a:r>
                <a:r>
                  <a:rPr lang="en-US" altLang="en-US" sz="1600" baseline="-25000" dirty="0" smtClean="0"/>
                  <a:t>i</a:t>
                </a:r>
                <a:r>
                  <a:rPr lang="en-US" altLang="en-US" sz="1600" dirty="0" smtClean="0"/>
                  <a:t> gets a probabilistic cluster assignment,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en-US" sz="16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en-US" sz="1600" b="0" i="0" smtClean="0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alt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alt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alt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en-US" sz="16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en-US" sz="16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acc>
                            <m:r>
                              <a:rPr lang="en-US" altLang="en-US" sz="16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en-US" sz="16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e>
                    </m:func>
                  </m:oMath>
                </a14:m>
                <a:r>
                  <a:rPr lang="en-US" altLang="en-US" sz="1600" dirty="0" smtClean="0"/>
                  <a:t> for each cluster k.</a:t>
                </a:r>
              </a:p>
              <a:p>
                <a:pPr eaLnBrk="1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defRPr/>
                </a:pPr>
                <a:r>
                  <a:rPr lang="en-US" altLang="en-US" sz="2000" dirty="0" smtClean="0"/>
                  <a:t>The resulting clusters capture the natural </a:t>
                </a:r>
                <a:r>
                  <a:rPr lang="en-US" altLang="en-US" sz="2000" b="1" dirty="0" smtClean="0"/>
                  <a:t>grouping</a:t>
                </a:r>
                <a:r>
                  <a:rPr lang="en-US" altLang="en-US" sz="2000" dirty="0" smtClean="0"/>
                  <a:t> of the data (i.e., similar points are placed in the same cluster), but may or may not be useful for predicting any particular output </a:t>
                </a:r>
                <a:r>
                  <a:rPr lang="en-US" altLang="en-US" sz="2000" dirty="0" err="1" smtClean="0"/>
                  <a:t>y</a:t>
                </a:r>
                <a:r>
                  <a:rPr lang="en-US" altLang="en-US" sz="2000" baseline="-25000" dirty="0" err="1" smtClean="0"/>
                  <a:t>i</a:t>
                </a:r>
                <a:r>
                  <a:rPr lang="en-US" altLang="en-US" sz="2000" dirty="0" smtClean="0"/>
                  <a:t>.</a:t>
                </a:r>
              </a:p>
              <a:p>
                <a:pPr eaLnBrk="1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defRPr/>
                </a:pPr>
                <a:endParaRPr lang="en-US" altLang="en-US" sz="2000" dirty="0" smtClean="0"/>
              </a:p>
            </p:txBody>
          </p:sp>
        </mc:Choice>
        <mc:Fallback xmlns="">
          <p:sp>
            <p:nvSpPr>
              <p:cNvPr id="48131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66700" y="865189"/>
                <a:ext cx="8574088" cy="2917825"/>
              </a:xfrm>
              <a:blipFill rotWithShape="0">
                <a:blip r:embed="rId3"/>
                <a:stretch>
                  <a:fillRect l="-782" t="-2505" r="-8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134" name="Rectangle 2"/>
          <p:cNvSpPr>
            <a:spLocks noGrp="1" noChangeArrowheads="1"/>
          </p:cNvSpPr>
          <p:nvPr>
            <p:ph type="title"/>
          </p:nvPr>
        </p:nvSpPr>
        <p:spPr>
          <a:xfrm>
            <a:off x="353687" y="76200"/>
            <a:ext cx="8505645" cy="695325"/>
          </a:xfrm>
        </p:spPr>
        <p:txBody>
          <a:bodyPr/>
          <a:lstStyle/>
          <a:p>
            <a:pPr eaLnBrk="1" hangingPunct="1"/>
            <a:r>
              <a:rPr lang="en-US" altLang="en-US" sz="3600" dirty="0" smtClean="0"/>
              <a:t>From semi-supervised to unsupervised…</a:t>
            </a:r>
          </a:p>
        </p:txBody>
      </p:sp>
      <p:pic>
        <p:nvPicPr>
          <p:cNvPr id="40962" name="Picture 2" descr="../../_images/sphx_glr_plot_gmm_pdf_00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9291" y="3700731"/>
            <a:ext cx="3810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2370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8131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266700" y="865188"/>
                <a:ext cx="8574088" cy="5835650"/>
              </a:xfrm>
            </p:spPr>
            <p:txBody>
              <a:bodyPr/>
              <a:lstStyle/>
              <a:p>
                <a:pPr eaLnBrk="1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defRPr/>
                </a:pPr>
                <a:r>
                  <a:rPr lang="en-US" altLang="en-US" sz="2000" dirty="0" smtClean="0"/>
                  <a:t>We can use the same EM algorithm (with the conditional independence assumption of NB) to perform </a:t>
                </a:r>
                <a:r>
                  <a:rPr lang="en-US" altLang="en-US" sz="2000" b="1" dirty="0" smtClean="0"/>
                  <a:t>clustering</a:t>
                </a:r>
                <a:r>
                  <a:rPr lang="en-US" altLang="en-US" sz="2000" dirty="0" smtClean="0"/>
                  <a:t> when the data is entirely unlabeled (all </a:t>
                </a:r>
                <a:r>
                  <a:rPr lang="en-US" altLang="en-US" sz="2000" dirty="0" err="1" smtClean="0"/>
                  <a:t>y</a:t>
                </a:r>
                <a:r>
                  <a:rPr lang="en-US" altLang="en-US" sz="2000" baseline="-25000" dirty="0" err="1" smtClean="0"/>
                  <a:t>i</a:t>
                </a:r>
                <a:r>
                  <a:rPr lang="en-US" altLang="en-US" sz="2000" dirty="0" smtClean="0"/>
                  <a:t> are unknown).</a:t>
                </a:r>
              </a:p>
              <a:p>
                <a:pPr eaLnBrk="1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defRPr/>
                </a:pPr>
                <a:r>
                  <a:rPr lang="en-US" altLang="en-US" sz="2000" dirty="0"/>
                  <a:t>Choose number of clusters </a:t>
                </a:r>
                <a:r>
                  <a:rPr lang="en-US" altLang="en-US" sz="2000" dirty="0" smtClean="0"/>
                  <a:t>K.  </a:t>
                </a:r>
                <a:r>
                  <a:rPr lang="en-US" altLang="en-US" sz="2000" dirty="0"/>
                  <a:t>We will then partition the N data points into </a:t>
                </a:r>
                <a:r>
                  <a:rPr lang="en-US" altLang="en-US" sz="2000" dirty="0" smtClean="0"/>
                  <a:t>K </a:t>
                </a:r>
                <a:r>
                  <a:rPr lang="en-US" altLang="en-US" sz="2000" dirty="0"/>
                  <a:t>clusters </a:t>
                </a:r>
                <a:r>
                  <a:rPr lang="en-US" altLang="en-US" sz="2000" dirty="0" smtClean="0"/>
                  <a:t>(K </a:t>
                </a:r>
                <a:r>
                  <a:rPr lang="en-US" altLang="en-US" sz="2000" dirty="0"/>
                  <a:t>« N) to maximize the data log-likelihood</a:t>
                </a:r>
                <a:r>
                  <a:rPr lang="en-US" altLang="en-US" sz="2000" dirty="0" smtClean="0"/>
                  <a:t>.</a:t>
                </a:r>
              </a:p>
              <a:p>
                <a:pPr lvl="1" eaLnBrk="1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defRPr/>
                </a:pPr>
                <a:r>
                  <a:rPr lang="en-US" altLang="en-US" sz="1600" dirty="0" smtClean="0"/>
                  <a:t>Each point x</a:t>
                </a:r>
                <a:r>
                  <a:rPr lang="en-US" altLang="en-US" sz="1600" baseline="-25000" dirty="0" smtClean="0"/>
                  <a:t>i</a:t>
                </a:r>
                <a:r>
                  <a:rPr lang="en-US" altLang="en-US" sz="1600" dirty="0" smtClean="0"/>
                  <a:t> gets a probabilistic cluster assignment,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en-US" sz="16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en-US" sz="1600" b="0" i="0" smtClean="0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alt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alt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alt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en-US" sz="16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en-US" sz="16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acc>
                            <m:r>
                              <a:rPr lang="en-US" altLang="en-US" sz="16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en-US" sz="16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e>
                    </m:func>
                  </m:oMath>
                </a14:m>
                <a:r>
                  <a:rPr lang="en-US" altLang="en-US" sz="1600" dirty="0" smtClean="0"/>
                  <a:t> for each cluster k.</a:t>
                </a:r>
              </a:p>
              <a:p>
                <a:pPr eaLnBrk="1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defRPr/>
                </a:pPr>
                <a:r>
                  <a:rPr lang="en-US" altLang="en-US" sz="2000" dirty="0" smtClean="0"/>
                  <a:t>The resulting clusters capture the natural </a:t>
                </a:r>
                <a:r>
                  <a:rPr lang="en-US" altLang="en-US" sz="2000" b="1" dirty="0" smtClean="0"/>
                  <a:t>grouping</a:t>
                </a:r>
                <a:r>
                  <a:rPr lang="en-US" altLang="en-US" sz="2000" dirty="0" smtClean="0"/>
                  <a:t> of the data (i.e., similar points are placed in the same cluster), but may or may not be useful for predicting any particular output </a:t>
                </a:r>
                <a:r>
                  <a:rPr lang="en-US" altLang="en-US" sz="2000" dirty="0" err="1" smtClean="0"/>
                  <a:t>y</a:t>
                </a:r>
                <a:r>
                  <a:rPr lang="en-US" altLang="en-US" sz="2000" baseline="-25000" dirty="0" err="1" smtClean="0"/>
                  <a:t>i</a:t>
                </a:r>
                <a:r>
                  <a:rPr lang="en-US" altLang="en-US" sz="2000" dirty="0" smtClean="0"/>
                  <a:t>.</a:t>
                </a:r>
              </a:p>
              <a:p>
                <a:pPr eaLnBrk="1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defRPr/>
                </a:pPr>
                <a:r>
                  <a:rPr lang="en-US" altLang="en-US" sz="2000" dirty="0" smtClean="0"/>
                  <a:t>Can follow same E and M steps as in the semi-supervised case.  Only difference is initialization (since no labeled points to start from):</a:t>
                </a:r>
              </a:p>
              <a:p>
                <a:pPr lvl="1" eaLnBrk="1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defRPr/>
                </a:pPr>
                <a:r>
                  <a:rPr lang="en-US" altLang="en-US" sz="1600" u="sng" dirty="0" smtClean="0"/>
                  <a:t>Simplest approach</a:t>
                </a:r>
                <a:r>
                  <a:rPr lang="en-US" altLang="en-US" sz="1600" dirty="0" smtClean="0"/>
                  <a:t>: pick k points uniformly at random to assign cluster means.</a:t>
                </a:r>
              </a:p>
              <a:p>
                <a:pPr lvl="1" eaLnBrk="1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defRPr/>
                </a:pPr>
                <a:r>
                  <a:rPr lang="en-US" altLang="en-US" sz="1600" dirty="0" smtClean="0"/>
                  <a:t>Can start with equal cluster priors and variances (but not equal means: why?)</a:t>
                </a:r>
              </a:p>
              <a:p>
                <a:pPr eaLnBrk="1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defRPr/>
                </a:pPr>
                <a:r>
                  <a:rPr lang="en-US" altLang="en-US" sz="2000" dirty="0" smtClean="0"/>
                  <a:t>This use of EM for clustering, with real-valued attributes and assumed Gaussian distributions, is called Gaussian mixture models (GMM).  </a:t>
                </a:r>
              </a:p>
              <a:p>
                <a:pPr eaLnBrk="1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defRPr/>
                </a:pPr>
                <a:r>
                  <a:rPr lang="en-US" altLang="en-US" sz="2000" dirty="0" smtClean="0"/>
                  <a:t>EM has many other uses, potentially any time you fit parameters by maximum likelihood but have latent (unobserved) variables.</a:t>
                </a:r>
              </a:p>
              <a:p>
                <a:pPr eaLnBrk="1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defRPr/>
                </a:pPr>
                <a:r>
                  <a:rPr lang="en-US" altLang="en-US" sz="2000" dirty="0" smtClean="0"/>
                  <a:t>Lots more on clustering in the next lecture; for now we’ve focused mostly on the supervised and semi-supervised cases.</a:t>
                </a:r>
              </a:p>
              <a:p>
                <a:pPr eaLnBrk="1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defRPr/>
                </a:pPr>
                <a:endParaRPr lang="en-US" altLang="en-US" sz="2000" dirty="0" smtClean="0"/>
              </a:p>
              <a:p>
                <a:pPr eaLnBrk="1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defRPr/>
                </a:pPr>
                <a:endParaRPr lang="en-US" altLang="en-US" sz="2000" dirty="0" smtClean="0"/>
              </a:p>
            </p:txBody>
          </p:sp>
        </mc:Choice>
        <mc:Fallback xmlns="">
          <p:sp>
            <p:nvSpPr>
              <p:cNvPr id="48131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66700" y="865188"/>
                <a:ext cx="8574088" cy="5835650"/>
              </a:xfrm>
              <a:blipFill rotWithShape="0">
                <a:blip r:embed="rId3"/>
                <a:stretch>
                  <a:fillRect l="-782" t="-1254" r="-853" b="-17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134" name="Rectangle 2"/>
          <p:cNvSpPr>
            <a:spLocks noGrp="1" noChangeArrowheads="1"/>
          </p:cNvSpPr>
          <p:nvPr>
            <p:ph type="title"/>
          </p:nvPr>
        </p:nvSpPr>
        <p:spPr>
          <a:xfrm>
            <a:off x="353687" y="76200"/>
            <a:ext cx="8505645" cy="695325"/>
          </a:xfrm>
        </p:spPr>
        <p:txBody>
          <a:bodyPr/>
          <a:lstStyle/>
          <a:p>
            <a:pPr eaLnBrk="1" hangingPunct="1"/>
            <a:r>
              <a:rPr lang="en-US" altLang="en-US" sz="3600" dirty="0" smtClean="0"/>
              <a:t>From semi-supervised to unsupervised…</a:t>
            </a:r>
          </a:p>
        </p:txBody>
      </p:sp>
    </p:spTree>
    <p:extLst>
      <p:ext uri="{BB962C8B-B14F-4D97-AF65-F5344CB8AC3E}">
        <p14:creationId xmlns:p14="http://schemas.microsoft.com/office/powerpoint/2010/main" val="2541709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Text Placeholder 11"/>
          <p:cNvSpPr>
            <a:spLocks noGrp="1"/>
          </p:cNvSpPr>
          <p:nvPr>
            <p:ph type="body" idx="1"/>
          </p:nvPr>
        </p:nvSpPr>
        <p:spPr>
          <a:xfrm>
            <a:off x="457200" y="673100"/>
            <a:ext cx="8229600" cy="5583238"/>
          </a:xfrm>
        </p:spPr>
        <p:txBody>
          <a:bodyPr/>
          <a:lstStyle/>
          <a:p>
            <a:pPr marL="0" indent="0">
              <a:spcBef>
                <a:spcPct val="0"/>
              </a:spcBef>
              <a:buNone/>
            </a:pPr>
            <a:r>
              <a:rPr lang="en-US" altLang="en-US" sz="2000" u="sng" dirty="0" smtClean="0"/>
              <a:t>Naïve Bayes</a:t>
            </a:r>
            <a:r>
              <a:rPr lang="en-US" altLang="en-US" sz="2000" dirty="0" smtClean="0"/>
              <a:t>:</a:t>
            </a:r>
          </a:p>
          <a:p>
            <a:pPr>
              <a:spcBef>
                <a:spcPct val="0"/>
              </a:spcBef>
            </a:pPr>
            <a:r>
              <a:rPr lang="en-US" altLang="en-US" sz="2000" dirty="0" err="1" smtClean="0"/>
              <a:t>Scikit</a:t>
            </a:r>
            <a:r>
              <a:rPr lang="en-US" altLang="en-US" sz="2000" dirty="0" smtClean="0"/>
              <a:t>-learn documentation for Naïve Bayes (supervised)</a:t>
            </a:r>
          </a:p>
          <a:p>
            <a:pPr marL="347472" indent="0">
              <a:spcBef>
                <a:spcPct val="0"/>
              </a:spcBef>
              <a:buNone/>
            </a:pPr>
            <a:r>
              <a:rPr lang="en-US" altLang="en-US" sz="1400" dirty="0" smtClean="0">
                <a:hlinkClick r:id="rId3"/>
              </a:rPr>
              <a:t>http</a:t>
            </a:r>
            <a:r>
              <a:rPr lang="en-US" altLang="en-US" sz="1400" dirty="0">
                <a:hlinkClick r:id="rId3"/>
              </a:rPr>
              <a:t>://</a:t>
            </a:r>
            <a:r>
              <a:rPr lang="en-US" altLang="en-US" sz="1400" dirty="0" smtClean="0">
                <a:hlinkClick r:id="rId3"/>
              </a:rPr>
              <a:t>scikit-learn.org/stable/modules/naive_bayes.html</a:t>
            </a:r>
            <a:endParaRPr lang="en-US" altLang="en-US" sz="1400" dirty="0"/>
          </a:p>
          <a:p>
            <a:pPr>
              <a:spcBef>
                <a:spcPct val="0"/>
              </a:spcBef>
              <a:buClr>
                <a:srgbClr val="000000"/>
              </a:buClr>
            </a:pPr>
            <a:r>
              <a:rPr lang="en-US" altLang="en-US" sz="2000" dirty="0"/>
              <a:t>T.M. Mitchell (2015). Generative and discriminative classifiers: naïve Bayes and logistic regression. Ch. 3 of upcoming book, Machine Learning, 2</a:t>
            </a:r>
            <a:r>
              <a:rPr lang="en-US" altLang="en-US" sz="2000" baseline="30000" dirty="0"/>
              <a:t>nd</a:t>
            </a:r>
            <a:r>
              <a:rPr lang="en-US" altLang="en-US" sz="2000" dirty="0"/>
              <a:t> ed. </a:t>
            </a:r>
            <a:r>
              <a:rPr lang="en-US" altLang="en-US" sz="1400" dirty="0">
                <a:hlinkClick r:id="rId4"/>
              </a:rPr>
              <a:t>http://www.cs.cmu.edu/~</a:t>
            </a:r>
            <a:r>
              <a:rPr lang="en-US" altLang="en-US" sz="1400" dirty="0" smtClean="0">
                <a:hlinkClick r:id="rId4"/>
              </a:rPr>
              <a:t>tom/mlbook/NBayesLogReg.pdf</a:t>
            </a:r>
            <a:endParaRPr lang="en-US" altLang="en-US" sz="1400" dirty="0" smtClean="0"/>
          </a:p>
          <a:p>
            <a:pPr>
              <a:spcBef>
                <a:spcPct val="0"/>
              </a:spcBef>
              <a:spcAft>
                <a:spcPts val="0"/>
              </a:spcAft>
              <a:buClr>
                <a:srgbClr val="000000"/>
              </a:buClr>
            </a:pPr>
            <a:r>
              <a:rPr lang="en-US" altLang="en-US" sz="2000" dirty="0"/>
              <a:t>A.W. Moore. Probability for data miners, available at: </a:t>
            </a:r>
            <a:r>
              <a:rPr lang="en-US" sz="1400" dirty="0">
                <a:hlinkClick r:id="rId5"/>
              </a:rPr>
              <a:t>https://www.cs.cmu.edu/~./awm/tutorials/prob.html</a:t>
            </a:r>
            <a:endParaRPr lang="en-US" altLang="en-US" sz="1400" dirty="0" smtClean="0"/>
          </a:p>
          <a:p>
            <a:pPr>
              <a:spcBef>
                <a:spcPct val="0"/>
              </a:spcBef>
              <a:spcAft>
                <a:spcPts val="1000"/>
              </a:spcAft>
              <a:buClr>
                <a:srgbClr val="000000"/>
              </a:buClr>
            </a:pPr>
            <a:r>
              <a:rPr lang="en-US" altLang="en-US" sz="2000" dirty="0" err="1" smtClean="0"/>
              <a:t>Duda</a:t>
            </a:r>
            <a:r>
              <a:rPr lang="en-US" altLang="en-US" sz="2000" dirty="0" smtClean="0"/>
              <a:t>, Hart, and Stork, Ch. 2, 3, and 10.</a:t>
            </a:r>
          </a:p>
          <a:p>
            <a:pPr marL="0" indent="0">
              <a:spcBef>
                <a:spcPct val="0"/>
              </a:spcBef>
              <a:spcAft>
                <a:spcPts val="0"/>
              </a:spcAft>
              <a:buClr>
                <a:srgbClr val="000000"/>
              </a:buClr>
              <a:buNone/>
            </a:pPr>
            <a:r>
              <a:rPr lang="en-US" altLang="en-US" sz="2000" u="sng" dirty="0" smtClean="0"/>
              <a:t>Expectation-Maximization (EM)</a:t>
            </a:r>
            <a:r>
              <a:rPr lang="en-US" altLang="en-US" sz="2000" dirty="0" smtClean="0"/>
              <a:t>:</a:t>
            </a:r>
            <a:endParaRPr lang="en-US" altLang="en-US" sz="2000" dirty="0"/>
          </a:p>
          <a:p>
            <a:pPr lvl="0">
              <a:spcBef>
                <a:spcPct val="0"/>
              </a:spcBef>
              <a:buClr>
                <a:srgbClr val="000000"/>
              </a:buClr>
            </a:pPr>
            <a:r>
              <a:rPr lang="en-US" altLang="en-US" sz="2000" dirty="0" err="1" smtClean="0">
                <a:solidFill>
                  <a:srgbClr val="000000"/>
                </a:solidFill>
              </a:rPr>
              <a:t>Scikit</a:t>
            </a:r>
            <a:r>
              <a:rPr lang="en-US" altLang="en-US" sz="2000" dirty="0" smtClean="0">
                <a:solidFill>
                  <a:srgbClr val="000000"/>
                </a:solidFill>
              </a:rPr>
              <a:t>-learn </a:t>
            </a:r>
            <a:r>
              <a:rPr lang="en-US" altLang="en-US" sz="2000" dirty="0">
                <a:solidFill>
                  <a:srgbClr val="000000"/>
                </a:solidFill>
              </a:rPr>
              <a:t>documentation for </a:t>
            </a:r>
            <a:r>
              <a:rPr lang="en-US" altLang="en-US" sz="2000" dirty="0" smtClean="0">
                <a:solidFill>
                  <a:srgbClr val="000000"/>
                </a:solidFill>
              </a:rPr>
              <a:t>Expectation Maximization (unsupervised- Gaussian mixture model)</a:t>
            </a:r>
            <a:endParaRPr lang="en-US" altLang="en-US" sz="2000" dirty="0">
              <a:solidFill>
                <a:srgbClr val="000000"/>
              </a:solidFill>
            </a:endParaRPr>
          </a:p>
          <a:p>
            <a:pPr marL="347472" lvl="0" indent="0">
              <a:spcBef>
                <a:spcPct val="0"/>
              </a:spcBef>
              <a:buClr>
                <a:srgbClr val="000000"/>
              </a:buClr>
              <a:buNone/>
            </a:pPr>
            <a:r>
              <a:rPr lang="en-US" altLang="en-US" sz="1400" dirty="0">
                <a:solidFill>
                  <a:srgbClr val="000000"/>
                </a:solidFill>
                <a:hlinkClick r:id="rId6"/>
              </a:rPr>
              <a:t>http://</a:t>
            </a:r>
            <a:r>
              <a:rPr lang="en-US" altLang="en-US" sz="1400" dirty="0" smtClean="0">
                <a:solidFill>
                  <a:srgbClr val="000000"/>
                </a:solidFill>
                <a:hlinkClick r:id="rId6"/>
              </a:rPr>
              <a:t>scikit-learn.org/stable/modules/mixture.html</a:t>
            </a:r>
            <a:endParaRPr lang="en-US" altLang="en-US" sz="1400" dirty="0">
              <a:solidFill>
                <a:srgbClr val="000000"/>
              </a:solidFill>
            </a:endParaRPr>
          </a:p>
          <a:p>
            <a:pPr>
              <a:spcBef>
                <a:spcPct val="0"/>
              </a:spcBef>
            </a:pPr>
            <a:r>
              <a:rPr lang="en-US" altLang="en-US" sz="2000" dirty="0" smtClean="0"/>
              <a:t>A.P. </a:t>
            </a:r>
            <a:r>
              <a:rPr lang="en-US" altLang="en-US" sz="2000" dirty="0" err="1" smtClean="0"/>
              <a:t>Dempster</a:t>
            </a:r>
            <a:r>
              <a:rPr lang="en-US" altLang="en-US" sz="2000" dirty="0"/>
              <a:t>, </a:t>
            </a:r>
            <a:r>
              <a:rPr lang="en-US" altLang="en-US" sz="2000" dirty="0" smtClean="0"/>
              <a:t>N.M. </a:t>
            </a:r>
            <a:r>
              <a:rPr lang="en-US" altLang="en-US" sz="2000" dirty="0"/>
              <a:t>Laird, </a:t>
            </a:r>
            <a:r>
              <a:rPr lang="en-US" altLang="en-US" sz="2000" dirty="0" smtClean="0"/>
              <a:t>and D.B. Rubin </a:t>
            </a:r>
            <a:r>
              <a:rPr lang="en-US" altLang="en-US" sz="2000" dirty="0"/>
              <a:t>(1977). </a:t>
            </a:r>
            <a:r>
              <a:rPr lang="en-US" altLang="en-US" sz="2000" dirty="0" smtClean="0"/>
              <a:t>Maximum </a:t>
            </a:r>
            <a:r>
              <a:rPr lang="en-US" altLang="en-US" sz="2000" dirty="0"/>
              <a:t>Likelihood from Incomplete Data via the EM </a:t>
            </a:r>
            <a:r>
              <a:rPr lang="en-US" altLang="en-US" sz="2000" dirty="0" smtClean="0"/>
              <a:t>Algorithm. </a:t>
            </a:r>
            <a:r>
              <a:rPr lang="en-US" altLang="en-US" sz="2000" i="1" dirty="0"/>
              <a:t>Journal of the Royal Statistical Society, Series B</a:t>
            </a:r>
            <a:r>
              <a:rPr lang="en-US" altLang="en-US" sz="2000" dirty="0"/>
              <a:t>. </a:t>
            </a:r>
            <a:r>
              <a:rPr lang="en-US" altLang="en-US" sz="2000" dirty="0" smtClean="0"/>
              <a:t>39(1</a:t>
            </a:r>
            <a:r>
              <a:rPr lang="en-US" altLang="en-US" sz="2000" dirty="0"/>
              <a:t>): 1–38.</a:t>
            </a:r>
            <a:endParaRPr lang="en-US" altLang="en-US" sz="2000" dirty="0" smtClean="0"/>
          </a:p>
          <a:p>
            <a:pPr>
              <a:spcBef>
                <a:spcPct val="0"/>
              </a:spcBef>
            </a:pPr>
            <a:r>
              <a:rPr lang="en-US" altLang="en-US" sz="2000" dirty="0" smtClean="0"/>
              <a:t>A.W. Moore.  Clustering with Gaussian mixtures, available at:  </a:t>
            </a:r>
            <a:r>
              <a:rPr lang="en-US" sz="1400" dirty="0">
                <a:hlinkClick r:id="rId7"/>
              </a:rPr>
              <a:t>https://www.cs.cmu.edu/~./</a:t>
            </a:r>
            <a:r>
              <a:rPr lang="en-US" sz="1400" dirty="0" smtClean="0">
                <a:hlinkClick r:id="rId7"/>
              </a:rPr>
              <a:t>awm/tutorials/gmm.html</a:t>
            </a:r>
            <a:endParaRPr lang="en-US" altLang="en-US" sz="1400" dirty="0" smtClean="0"/>
          </a:p>
          <a:p>
            <a:pPr>
              <a:spcBef>
                <a:spcPct val="0"/>
              </a:spcBef>
            </a:pPr>
            <a:endParaRPr lang="en-US" altLang="en-US" sz="1400" dirty="0" smtClean="0"/>
          </a:p>
        </p:txBody>
      </p:sp>
      <p:sp>
        <p:nvSpPr>
          <p:cNvPr id="50179" name="Rectangle 2"/>
          <p:cNvSpPr>
            <a:spLocks noGrp="1" noChangeArrowheads="1"/>
          </p:cNvSpPr>
          <p:nvPr>
            <p:ph type="title"/>
          </p:nvPr>
        </p:nvSpPr>
        <p:spPr>
          <a:xfrm>
            <a:off x="336550" y="76200"/>
            <a:ext cx="8548688" cy="695325"/>
          </a:xfrm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n-US" altLang="en-US" smtClean="0"/>
              <a:t>References</a:t>
            </a:r>
          </a:p>
        </p:txBody>
      </p:sp>
      <p:sp>
        <p:nvSpPr>
          <p:cNvPr id="50180" name="TextBox 13"/>
          <p:cNvSpPr txBox="1">
            <a:spLocks noChangeArrowheads="1"/>
          </p:cNvSpPr>
          <p:nvPr/>
        </p:nvSpPr>
        <p:spPr bwMode="auto">
          <a:xfrm>
            <a:off x="685800" y="6219615"/>
            <a:ext cx="7840663" cy="369887"/>
          </a:xfrm>
          <a:prstGeom prst="rect">
            <a:avLst/>
          </a:prstGeom>
          <a:solidFill>
            <a:srgbClr val="FFFF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1800" u="sng">
                <a:latin typeface="Arial" panose="020B0604020202020204" pitchFamily="34" charset="0"/>
              </a:rPr>
              <a:t>Up next</a:t>
            </a:r>
            <a:r>
              <a:rPr lang="en-US" altLang="en-US" sz="1800">
                <a:latin typeface="Arial" panose="020B0604020202020204" pitchFamily="34" charset="0"/>
              </a:rPr>
              <a:t>: a short break, and then Python examples for naïve Bayes and EM.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ChangeArrowheads="1"/>
          </p:cNvSpPr>
          <p:nvPr/>
        </p:nvSpPr>
        <p:spPr bwMode="auto">
          <a:xfrm>
            <a:off x="457200" y="76200"/>
            <a:ext cx="8229600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defTabSz="912813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12813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12813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12813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12813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000">
                <a:solidFill>
                  <a:srgbClr val="006600"/>
                </a:solidFill>
                <a:sym typeface="Helvetica Light"/>
              </a:rPr>
              <a:t>From Lecture 1…</a:t>
            </a:r>
          </a:p>
        </p:txBody>
      </p:sp>
      <p:sp>
        <p:nvSpPr>
          <p:cNvPr id="11267" name="Text Box 5"/>
          <p:cNvSpPr txBox="1">
            <a:spLocks noChangeArrowheads="1"/>
          </p:cNvSpPr>
          <p:nvPr/>
        </p:nvSpPr>
        <p:spPr bwMode="auto">
          <a:xfrm>
            <a:off x="525463" y="895350"/>
            <a:ext cx="808355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912813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12813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12813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12813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12813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sym typeface="Helvetica Light"/>
              </a:rPr>
              <a:t>ML problem paradigms represent a </a:t>
            </a:r>
            <a:r>
              <a:rPr lang="en-US" altLang="en-US" sz="1800" b="1">
                <a:solidFill>
                  <a:srgbClr val="000000"/>
                </a:solidFill>
                <a:sym typeface="Helvetica Light"/>
              </a:rPr>
              <a:t>functional</a:t>
            </a:r>
            <a:r>
              <a:rPr lang="en-US" altLang="en-US" sz="1800">
                <a:solidFill>
                  <a:srgbClr val="000000"/>
                </a:solidFill>
                <a:sym typeface="Helvetica Light"/>
              </a:rPr>
              <a:t> grouping of methods by what we’re trying to accomplish.  A related grouping is based on what the data looks like, and in particular, whether we have </a:t>
            </a:r>
            <a:r>
              <a:rPr lang="en-US" altLang="en-US" sz="1800" b="1">
                <a:solidFill>
                  <a:srgbClr val="000000"/>
                </a:solidFill>
                <a:sym typeface="Helvetica Light"/>
              </a:rPr>
              <a:t>labeled</a:t>
            </a:r>
            <a:r>
              <a:rPr lang="en-US" altLang="en-US" sz="1800">
                <a:solidFill>
                  <a:srgbClr val="000000"/>
                </a:solidFill>
                <a:sym typeface="Helvetica Light"/>
              </a:rPr>
              <a:t> or </a:t>
            </a:r>
            <a:r>
              <a:rPr lang="en-US" altLang="en-US" sz="1800" b="1">
                <a:solidFill>
                  <a:srgbClr val="000000"/>
                </a:solidFill>
                <a:sym typeface="Helvetica Light"/>
              </a:rPr>
              <a:t>unlabeled</a:t>
            </a:r>
            <a:r>
              <a:rPr lang="en-US" altLang="en-US" sz="1800">
                <a:solidFill>
                  <a:srgbClr val="000000"/>
                </a:solidFill>
                <a:sym typeface="Helvetica Light"/>
              </a:rPr>
              <a:t> data.</a:t>
            </a:r>
          </a:p>
        </p:txBody>
      </p:sp>
      <p:pic>
        <p:nvPicPr>
          <p:cNvPr id="11268" name="pasted-imag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588" y="3152775"/>
            <a:ext cx="322262" cy="223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pic>
        <p:nvPicPr>
          <p:cNvPr id="11269" name="pasted-image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4113" y="3540125"/>
            <a:ext cx="322262" cy="225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pic>
        <p:nvPicPr>
          <p:cNvPr id="11270" name="pasted-image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5863" y="3954463"/>
            <a:ext cx="257175" cy="96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pic>
        <p:nvPicPr>
          <p:cNvPr id="11271" name="pasted-image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850" y="4337050"/>
            <a:ext cx="450850" cy="225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sp>
        <p:nvSpPr>
          <p:cNvPr id="25" name="Shape 493"/>
          <p:cNvSpPr/>
          <p:nvPr/>
        </p:nvSpPr>
        <p:spPr>
          <a:xfrm>
            <a:off x="447675" y="2432050"/>
            <a:ext cx="1476375" cy="441325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wrap="none" lIns="35719" tIns="35719" rIns="35719" bIns="35719" anchor="ctr">
            <a:spAutoFit/>
          </a:bodyPr>
          <a:lstStyle/>
          <a:p>
            <a:pPr algn="ctr" defTabSz="410751" eaLnBrk="1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2400" kern="0" dirty="0">
                <a:latin typeface="+mn-lt"/>
                <a:sym typeface="Helvetica Light"/>
              </a:rPr>
              <a:t>Data/input</a:t>
            </a:r>
          </a:p>
        </p:txBody>
      </p:sp>
      <p:sp>
        <p:nvSpPr>
          <p:cNvPr id="26" name="Shape 494"/>
          <p:cNvSpPr/>
          <p:nvPr/>
        </p:nvSpPr>
        <p:spPr>
          <a:xfrm>
            <a:off x="2314575" y="2409825"/>
            <a:ext cx="1922463" cy="441325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wrap="none" lIns="35719" tIns="35719" rIns="35719" bIns="35719" anchor="ctr">
            <a:spAutoFit/>
          </a:bodyPr>
          <a:lstStyle/>
          <a:p>
            <a:pPr algn="ctr" defTabSz="410751" eaLnBrk="1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2400" kern="0" dirty="0">
                <a:latin typeface="+mn-lt"/>
                <a:sym typeface="Helvetica Light"/>
              </a:rPr>
              <a:t>Labels/output</a:t>
            </a:r>
          </a:p>
        </p:txBody>
      </p:sp>
      <p:pic>
        <p:nvPicPr>
          <p:cNvPr id="11274" name="pasted-image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5138" y="3117850"/>
            <a:ext cx="290512" cy="25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pic>
        <p:nvPicPr>
          <p:cNvPr id="11275" name="pasted-image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9263" y="3471863"/>
            <a:ext cx="322262" cy="258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pic>
        <p:nvPicPr>
          <p:cNvPr id="11276" name="pasted-image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8475" y="3935413"/>
            <a:ext cx="258763" cy="96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pic>
        <p:nvPicPr>
          <p:cNvPr id="11277" name="pasted-image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2113" y="4270375"/>
            <a:ext cx="419100" cy="25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pic>
        <p:nvPicPr>
          <p:cNvPr id="11278" name="pasted-image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488" y="5283200"/>
            <a:ext cx="1222375" cy="354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sp>
        <p:nvSpPr>
          <p:cNvPr id="33" name="Shape 501"/>
          <p:cNvSpPr/>
          <p:nvPr/>
        </p:nvSpPr>
        <p:spPr>
          <a:xfrm>
            <a:off x="893763" y="4740275"/>
            <a:ext cx="2728912" cy="441325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wrap="none" lIns="35719" tIns="35719" rIns="35719" bIns="35719" anchor="ctr">
            <a:spAutoFit/>
          </a:bodyPr>
          <a:lstStyle/>
          <a:p>
            <a:pPr algn="ctr" defTabSz="410751" eaLnBrk="1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kern="0" dirty="0">
                <a:latin typeface="+mn-lt"/>
                <a:sym typeface="Helvetica Light"/>
              </a:rPr>
              <a:t>Learn d</a:t>
            </a:r>
            <a:r>
              <a:rPr sz="2400" kern="0" dirty="0">
                <a:latin typeface="+mn-lt"/>
                <a:sym typeface="Helvetica Light"/>
              </a:rPr>
              <a:t>ependence</a:t>
            </a:r>
            <a:r>
              <a:rPr lang="en-US" sz="2400" kern="0" dirty="0">
                <a:latin typeface="+mn-lt"/>
                <a:sym typeface="Helvetica Light"/>
              </a:rPr>
              <a:t>:</a:t>
            </a:r>
            <a:endParaRPr sz="2400" kern="0" dirty="0">
              <a:latin typeface="+mn-lt"/>
              <a:sym typeface="Helvetica Light"/>
            </a:endParaRPr>
          </a:p>
        </p:txBody>
      </p:sp>
      <p:sp>
        <p:nvSpPr>
          <p:cNvPr id="11280" name="TextBox 2"/>
          <p:cNvSpPr txBox="1">
            <a:spLocks noChangeArrowheads="1"/>
          </p:cNvSpPr>
          <p:nvPr/>
        </p:nvSpPr>
        <p:spPr bwMode="auto">
          <a:xfrm>
            <a:off x="577850" y="1854200"/>
            <a:ext cx="34861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800" u="sng"/>
              <a:t>Supervised Learning</a:t>
            </a:r>
          </a:p>
        </p:txBody>
      </p:sp>
      <p:sp>
        <p:nvSpPr>
          <p:cNvPr id="36" name="Shape 501"/>
          <p:cNvSpPr/>
          <p:nvPr/>
        </p:nvSpPr>
        <p:spPr>
          <a:xfrm>
            <a:off x="500063" y="6026150"/>
            <a:ext cx="3536950" cy="442913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wrap="none" lIns="35719" tIns="35719" rIns="35719" bIns="35719" anchor="ctr">
            <a:spAutoFit/>
          </a:bodyPr>
          <a:lstStyle/>
          <a:p>
            <a:pPr algn="ctr" defTabSz="410751" eaLnBrk="1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kern="0" dirty="0">
                <a:latin typeface="+mn-lt"/>
                <a:sym typeface="Helvetica Light"/>
              </a:rPr>
              <a:t>Discrete y = classification</a:t>
            </a:r>
          </a:p>
        </p:txBody>
      </p:sp>
      <p:sp>
        <p:nvSpPr>
          <p:cNvPr id="11282" name="TextBox 4"/>
          <p:cNvSpPr txBox="1">
            <a:spLocks noChangeArrowheads="1"/>
          </p:cNvSpPr>
          <p:nvPr/>
        </p:nvSpPr>
        <p:spPr bwMode="auto">
          <a:xfrm>
            <a:off x="4946650" y="1960563"/>
            <a:ext cx="3749675" cy="1000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spcAft>
                <a:spcPts val="600"/>
              </a:spcAft>
              <a:buFontTx/>
              <a:buNone/>
            </a:pPr>
            <a:r>
              <a:rPr lang="en-US" altLang="en-US" sz="1800" b="1" u="sng"/>
              <a:t>Semi-supervised learning: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/>
              <a:t>Only some data points are labeled; the goal is still typically prediction.</a:t>
            </a:r>
          </a:p>
        </p:txBody>
      </p:sp>
      <p:sp>
        <p:nvSpPr>
          <p:cNvPr id="11283" name="TextBox 38"/>
          <p:cNvSpPr txBox="1">
            <a:spLocks noChangeArrowheads="1"/>
          </p:cNvSpPr>
          <p:nvPr/>
        </p:nvSpPr>
        <p:spPr bwMode="auto">
          <a:xfrm>
            <a:off x="4946650" y="5237163"/>
            <a:ext cx="3751263" cy="1000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spcAft>
                <a:spcPts val="600"/>
              </a:spcAft>
              <a:buFontTx/>
              <a:buNone/>
            </a:pPr>
            <a:r>
              <a:rPr lang="en-US" altLang="en-US" sz="1800" b="1" u="sng"/>
              <a:t>Unsupervised learning: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/>
              <a:t>No labels, just input data x</a:t>
            </a:r>
            <a:r>
              <a:rPr lang="en-US" altLang="en-US" sz="1800" baseline="-25000"/>
              <a:t>i</a:t>
            </a:r>
            <a:r>
              <a:rPr lang="en-US" altLang="en-US" sz="1800"/>
              <a:t>.  Various goals including clustering.</a:t>
            </a:r>
          </a:p>
        </p:txBody>
      </p:sp>
      <p:sp>
        <p:nvSpPr>
          <p:cNvPr id="2" name="Oval 1"/>
          <p:cNvSpPr/>
          <p:nvPr/>
        </p:nvSpPr>
        <p:spPr bwMode="auto">
          <a:xfrm>
            <a:off x="1165225" y="1535113"/>
            <a:ext cx="6867525" cy="3916362"/>
          </a:xfrm>
          <a:prstGeom prst="ellipse">
            <a:avLst/>
          </a:prstGeom>
          <a:solidFill>
            <a:srgbClr val="C8C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dirty="0">
                <a:latin typeface="Arial" charset="0"/>
              </a:rPr>
              <a:t>In today’s lecture we will learn about a class of methods, based on Bayesian probability, that cover the entire range from supervised to semi-supervised to unsupervised learning, including both </a:t>
            </a:r>
            <a:r>
              <a:rPr lang="en-US" b="1" dirty="0">
                <a:latin typeface="Arial" charset="0"/>
              </a:rPr>
              <a:t>classification</a:t>
            </a:r>
            <a:r>
              <a:rPr lang="en-US" dirty="0">
                <a:latin typeface="Arial" charset="0"/>
              </a:rPr>
              <a:t> and </a:t>
            </a:r>
            <a:r>
              <a:rPr lang="en-US" b="1" dirty="0">
                <a:latin typeface="Arial" charset="0"/>
              </a:rPr>
              <a:t>clustering</a:t>
            </a:r>
            <a:r>
              <a:rPr lang="en-US" dirty="0">
                <a:latin typeface="Arial" charset="0"/>
              </a:rPr>
              <a:t>.</a:t>
            </a:r>
          </a:p>
          <a:p>
            <a:pPr algn="ctr">
              <a:defRPr/>
            </a:pPr>
            <a:endParaRPr lang="en-US" dirty="0">
              <a:latin typeface="Arial" charset="0"/>
            </a:endParaRPr>
          </a:p>
          <a:p>
            <a:pPr marL="285750" indent="-285750">
              <a:buFontTx/>
              <a:buChar char="-"/>
              <a:defRPr/>
            </a:pPr>
            <a:r>
              <a:rPr lang="en-US" dirty="0">
                <a:latin typeface="Arial" charset="0"/>
              </a:rPr>
              <a:t>Classification only (not regression).</a:t>
            </a:r>
          </a:p>
          <a:p>
            <a:pPr marL="285750" indent="-285750">
              <a:buFontTx/>
              <a:buChar char="-"/>
              <a:defRPr/>
            </a:pPr>
            <a:r>
              <a:rPr lang="en-US" dirty="0">
                <a:latin typeface="Arial" charset="0"/>
              </a:rPr>
              <a:t>Labeled and/or unlabeled data.</a:t>
            </a:r>
          </a:p>
          <a:p>
            <a:pPr marL="285750" indent="-285750">
              <a:buFontTx/>
              <a:buChar char="-"/>
              <a:defRPr/>
            </a:pPr>
            <a:r>
              <a:rPr lang="en-US" dirty="0">
                <a:latin typeface="Arial" charset="0"/>
              </a:rPr>
              <a:t>Can obtain class/cluster probabilities.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8229600" cy="695325"/>
          </a:xfrm>
        </p:spPr>
        <p:txBody>
          <a:bodyPr/>
          <a:lstStyle/>
          <a:p>
            <a:pPr eaLnBrk="1" hangingPunct="1"/>
            <a:r>
              <a:rPr lang="en-US" altLang="en-US" smtClean="0"/>
              <a:t>Model-based classification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68288" y="787400"/>
            <a:ext cx="4941887" cy="3973513"/>
          </a:xfrm>
        </p:spPr>
        <p:txBody>
          <a:bodyPr/>
          <a:lstStyle/>
          <a:p>
            <a:pPr eaLnBrk="1" hangingPunct="1"/>
            <a:r>
              <a:rPr lang="en-US" altLang="en-US" sz="2400" dirty="0" smtClean="0"/>
              <a:t>Let’s start with the </a:t>
            </a:r>
            <a:r>
              <a:rPr lang="en-US" altLang="en-US" sz="2400" b="1" dirty="0" smtClean="0"/>
              <a:t>supervised</a:t>
            </a:r>
            <a:r>
              <a:rPr lang="en-US" altLang="en-US" sz="2400" dirty="0" smtClean="0"/>
              <a:t> case, where we have labeled training data.</a:t>
            </a:r>
          </a:p>
          <a:p>
            <a:pPr eaLnBrk="1" hangingPunct="1"/>
            <a:r>
              <a:rPr lang="en-US" altLang="en-US" sz="2400" dirty="0" smtClean="0"/>
              <a:t>We focus on </a:t>
            </a:r>
            <a:r>
              <a:rPr lang="en-US" altLang="en-US" sz="2400" u="sng" dirty="0" smtClean="0"/>
              <a:t>classification</a:t>
            </a:r>
            <a:r>
              <a:rPr lang="en-US" altLang="en-US" sz="2400" dirty="0" smtClean="0"/>
              <a:t>, and ask, “How likely is this data point to be in each class?”</a:t>
            </a:r>
          </a:p>
          <a:p>
            <a:pPr eaLnBrk="1" hangingPunct="1"/>
            <a:r>
              <a:rPr lang="en-US" altLang="en-US" sz="2400" dirty="0" smtClean="0"/>
              <a:t>This question is important, e.g. for risk prediction, but hard to answer accurately using the methods that we’ve seen so far.</a:t>
            </a:r>
          </a:p>
        </p:txBody>
      </p:sp>
      <p:sp>
        <p:nvSpPr>
          <p:cNvPr id="828457" name="Text Box 41"/>
          <p:cNvSpPr txBox="1">
            <a:spLocks noChangeArrowheads="1"/>
          </p:cNvSpPr>
          <p:nvPr/>
        </p:nvSpPr>
        <p:spPr bwMode="auto">
          <a:xfrm>
            <a:off x="1338263" y="4922838"/>
            <a:ext cx="6500812" cy="1187450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2400" u="sng">
                <a:solidFill>
                  <a:srgbClr val="000000"/>
                </a:solidFill>
              </a:rPr>
              <a:t>Solution</a:t>
            </a:r>
            <a:r>
              <a:rPr lang="en-US" altLang="en-US" sz="2400">
                <a:solidFill>
                  <a:srgbClr val="000000"/>
                </a:solidFill>
              </a:rPr>
              <a:t>: learn a </a:t>
            </a:r>
            <a:r>
              <a:rPr lang="en-US" altLang="en-US" sz="2400" b="1">
                <a:solidFill>
                  <a:srgbClr val="FF0000"/>
                </a:solidFill>
              </a:rPr>
              <a:t>probabilistic model</a:t>
            </a:r>
            <a:r>
              <a:rPr lang="en-US" altLang="en-US" sz="2400">
                <a:solidFill>
                  <a:srgbClr val="000000"/>
                </a:solidFill>
              </a:rPr>
              <a:t> for each class, then compute the class posterior probabilities using Bayes’ Theorem.</a:t>
            </a:r>
          </a:p>
        </p:txBody>
      </p:sp>
      <p:sp>
        <p:nvSpPr>
          <p:cNvPr id="13317" name="Line 42"/>
          <p:cNvSpPr>
            <a:spLocks noChangeShapeType="1"/>
          </p:cNvSpPr>
          <p:nvPr/>
        </p:nvSpPr>
        <p:spPr bwMode="auto">
          <a:xfrm flipH="1">
            <a:off x="5370513" y="2468563"/>
            <a:ext cx="355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318" name="Line 43"/>
          <p:cNvSpPr>
            <a:spLocks noChangeShapeType="1"/>
          </p:cNvSpPr>
          <p:nvPr/>
        </p:nvSpPr>
        <p:spPr bwMode="auto">
          <a:xfrm flipH="1">
            <a:off x="5522913" y="2030413"/>
            <a:ext cx="355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13319" name="smallthumb_1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4800" y="1423988"/>
            <a:ext cx="2857500" cy="28575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4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845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500" name="Text Box 36"/>
          <p:cNvSpPr txBox="1">
            <a:spLocks noChangeArrowheads="1"/>
          </p:cNvSpPr>
          <p:nvPr/>
        </p:nvSpPr>
        <p:spPr bwMode="auto">
          <a:xfrm>
            <a:off x="7951788" y="6384925"/>
            <a:ext cx="6921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Arial" panose="020B0604020202020204" pitchFamily="34" charset="0"/>
              </a:rPr>
              <a:t>0.116</a:t>
            </a:r>
          </a:p>
        </p:txBody>
      </p:sp>
      <p:sp>
        <p:nvSpPr>
          <p:cNvPr id="830479" name="Rectangle 15"/>
          <p:cNvSpPr>
            <a:spLocks noChangeArrowheads="1"/>
          </p:cNvSpPr>
          <p:nvPr/>
        </p:nvSpPr>
        <p:spPr bwMode="auto">
          <a:xfrm>
            <a:off x="4235450" y="2416175"/>
            <a:ext cx="1004888" cy="506413"/>
          </a:xfrm>
          <a:prstGeom prst="rect">
            <a:avLst/>
          </a:prstGeom>
          <a:solidFill>
            <a:srgbClr val="CCFF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endParaRPr lang="en-US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830480" name="Rectangle 16"/>
          <p:cNvSpPr>
            <a:spLocks noChangeArrowheads="1"/>
          </p:cNvSpPr>
          <p:nvPr/>
        </p:nvSpPr>
        <p:spPr bwMode="auto">
          <a:xfrm>
            <a:off x="2601913" y="2416175"/>
            <a:ext cx="1562100" cy="506413"/>
          </a:xfrm>
          <a:prstGeom prst="rect">
            <a:avLst/>
          </a:prstGeom>
          <a:solidFill>
            <a:srgbClr val="FFFF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endParaRPr lang="en-US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830481" name="Rectangle 17"/>
          <p:cNvSpPr>
            <a:spLocks noChangeArrowheads="1"/>
          </p:cNvSpPr>
          <p:nvPr/>
        </p:nvSpPr>
        <p:spPr bwMode="auto">
          <a:xfrm>
            <a:off x="2347913" y="3013075"/>
            <a:ext cx="3143250" cy="773113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endParaRPr lang="en-US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536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8229600" cy="695325"/>
          </a:xfrm>
        </p:spPr>
        <p:txBody>
          <a:bodyPr/>
          <a:lstStyle/>
          <a:p>
            <a:pPr eaLnBrk="1" hangingPunct="1"/>
            <a:r>
              <a:rPr lang="en-US" altLang="en-US" smtClean="0"/>
              <a:t>Using Bayes’ Theorem</a:t>
            </a:r>
          </a:p>
        </p:txBody>
      </p:sp>
      <p:sp>
        <p:nvSpPr>
          <p:cNvPr id="8304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76225" y="865188"/>
            <a:ext cx="8574088" cy="5554662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Posterior probability that data record x</a:t>
            </a:r>
            <a:r>
              <a:rPr lang="en-US" altLang="en-US" baseline="-25000" dirty="0" smtClean="0"/>
              <a:t>i</a:t>
            </a:r>
            <a:r>
              <a:rPr lang="en-US" altLang="en-US" dirty="0" smtClean="0"/>
              <a:t> belongs to class </a:t>
            </a:r>
            <a:r>
              <a:rPr lang="en-US" altLang="en-US" dirty="0" err="1" smtClean="0"/>
              <a:t>C</a:t>
            </a:r>
            <a:r>
              <a:rPr lang="en-US" altLang="en-US" baseline="-25000" dirty="0" err="1" smtClean="0"/>
              <a:t>j</a:t>
            </a:r>
            <a:r>
              <a:rPr lang="en-US" altLang="en-US" dirty="0" smtClean="0"/>
              <a:t>:</a:t>
            </a:r>
          </a:p>
          <a:p>
            <a:pPr eaLnBrk="1" hangingPunct="1"/>
            <a:endParaRPr lang="en-US" altLang="en-US" dirty="0" smtClean="0"/>
          </a:p>
          <a:p>
            <a:pPr eaLnBrk="1" hangingPunct="1"/>
            <a:endParaRPr lang="en-US" altLang="en-US" dirty="0" smtClean="0"/>
          </a:p>
          <a:p>
            <a:pPr eaLnBrk="1" hangingPunct="1"/>
            <a:endParaRPr lang="en-US" altLang="en-US" dirty="0" smtClean="0"/>
          </a:p>
          <a:p>
            <a:pPr eaLnBrk="1" hangingPunct="1"/>
            <a:endParaRPr lang="en-US" altLang="en-US" dirty="0" smtClean="0"/>
          </a:p>
          <a:p>
            <a:pPr eaLnBrk="1" hangingPunct="1"/>
            <a:r>
              <a:rPr lang="en-US" altLang="en-US" dirty="0" smtClean="0"/>
              <a:t>Simple example: {has stripes, seen on land}</a:t>
            </a:r>
          </a:p>
          <a:p>
            <a:pPr eaLnBrk="1" hangingPunct="1">
              <a:buFontTx/>
              <a:buNone/>
            </a:pPr>
            <a:r>
              <a:rPr lang="en-US" altLang="en-US" dirty="0" smtClean="0"/>
              <a:t>	</a:t>
            </a:r>
          </a:p>
        </p:txBody>
      </p:sp>
      <p:sp>
        <p:nvSpPr>
          <p:cNvPr id="830475" name="Text Box 11"/>
          <p:cNvSpPr txBox="1">
            <a:spLocks noChangeArrowheads="1"/>
          </p:cNvSpPr>
          <p:nvPr/>
        </p:nvSpPr>
        <p:spPr bwMode="auto">
          <a:xfrm>
            <a:off x="6227763" y="2343150"/>
            <a:ext cx="1838325" cy="650875"/>
          </a:xfrm>
          <a:prstGeom prst="rect">
            <a:avLst/>
          </a:prstGeom>
          <a:solidFill>
            <a:srgbClr val="CCFFCC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800" b="1">
                <a:solidFill>
                  <a:srgbClr val="000000"/>
                </a:solidFill>
                <a:latin typeface="Arial" panose="020B0604020202020204" pitchFamily="34" charset="0"/>
              </a:rPr>
              <a:t>Prior</a:t>
            </a: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 probability of class C</a:t>
            </a:r>
            <a:r>
              <a:rPr lang="en-US" altLang="en-US" sz="1800" baseline="-25000">
                <a:solidFill>
                  <a:srgbClr val="000000"/>
                </a:solidFill>
                <a:latin typeface="Arial" panose="020B0604020202020204" pitchFamily="34" charset="0"/>
              </a:rPr>
              <a:t>j</a:t>
            </a:r>
          </a:p>
        </p:txBody>
      </p:sp>
      <p:sp>
        <p:nvSpPr>
          <p:cNvPr id="830478" name="Line 14"/>
          <p:cNvSpPr>
            <a:spLocks noChangeShapeType="1"/>
          </p:cNvSpPr>
          <p:nvPr/>
        </p:nvSpPr>
        <p:spPr bwMode="auto">
          <a:xfrm flipH="1">
            <a:off x="4065588" y="2030413"/>
            <a:ext cx="417512" cy="3079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0482" name="Text Box 18"/>
          <p:cNvSpPr txBox="1">
            <a:spLocks noChangeArrowheads="1"/>
          </p:cNvSpPr>
          <p:nvPr/>
        </p:nvSpPr>
        <p:spPr bwMode="auto">
          <a:xfrm>
            <a:off x="6218238" y="3109913"/>
            <a:ext cx="1846262" cy="925512"/>
          </a:xfrm>
          <a:prstGeom prst="rect">
            <a:avLst/>
          </a:prstGeom>
          <a:solidFill>
            <a:srgbClr val="CCFFFF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Normalize probabilities (must sum to 1)</a:t>
            </a:r>
          </a:p>
        </p:txBody>
      </p:sp>
      <p:sp>
        <p:nvSpPr>
          <p:cNvPr id="830484" name="Line 20"/>
          <p:cNvSpPr>
            <a:spLocks noChangeShapeType="1"/>
          </p:cNvSpPr>
          <p:nvPr/>
        </p:nvSpPr>
        <p:spPr bwMode="auto">
          <a:xfrm flipH="1">
            <a:off x="5645150" y="2703513"/>
            <a:ext cx="3683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0485" name="Line 21"/>
          <p:cNvSpPr>
            <a:spLocks noChangeShapeType="1"/>
          </p:cNvSpPr>
          <p:nvPr/>
        </p:nvSpPr>
        <p:spPr bwMode="auto">
          <a:xfrm flipH="1">
            <a:off x="5635625" y="3427413"/>
            <a:ext cx="3683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15373" name="Object 9"/>
          <p:cNvGraphicFramePr>
            <a:graphicFrameLocks/>
          </p:cNvGraphicFramePr>
          <p:nvPr/>
        </p:nvGraphicFramePr>
        <p:xfrm>
          <a:off x="311150" y="2405063"/>
          <a:ext cx="5300663" cy="1454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24" name="Equation" r:id="rId4" imgW="2120900" imgH="584200" progId="Equation.3">
                  <p:embed/>
                </p:oleObj>
              </mc:Choice>
              <mc:Fallback>
                <p:oleObj name="Equation" r:id="rId4" imgW="2120900" imgH="584200" progId="Equation.3">
                  <p:embed/>
                  <p:pic>
                    <p:nvPicPr>
                      <p:cNvPr id="0" name="Object 9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1150" y="2405063"/>
                        <a:ext cx="5300663" cy="1454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30487" name="Text Box 23"/>
          <p:cNvSpPr txBox="1">
            <a:spLocks noChangeArrowheads="1"/>
          </p:cNvSpPr>
          <p:nvPr/>
        </p:nvSpPr>
        <p:spPr bwMode="auto">
          <a:xfrm>
            <a:off x="554038" y="5089525"/>
            <a:ext cx="690562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600" u="sng">
                <a:solidFill>
                  <a:srgbClr val="000000"/>
                </a:solidFill>
                <a:latin typeface="Arial" panose="020B0604020202020204" pitchFamily="34" charset="0"/>
              </a:rPr>
              <a:t>Class</a:t>
            </a:r>
          </a:p>
        </p:txBody>
      </p:sp>
      <p:sp>
        <p:nvSpPr>
          <p:cNvPr id="830488" name="Text Box 24"/>
          <p:cNvSpPr txBox="1">
            <a:spLocks noChangeArrowheads="1"/>
          </p:cNvSpPr>
          <p:nvPr/>
        </p:nvSpPr>
        <p:spPr bwMode="auto">
          <a:xfrm>
            <a:off x="1897063" y="5084763"/>
            <a:ext cx="61277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600" u="sng">
                <a:solidFill>
                  <a:srgbClr val="000000"/>
                </a:solidFill>
                <a:latin typeface="Arial" panose="020B0604020202020204" pitchFamily="34" charset="0"/>
              </a:rPr>
              <a:t>Prior</a:t>
            </a:r>
          </a:p>
        </p:txBody>
      </p:sp>
      <p:sp>
        <p:nvSpPr>
          <p:cNvPr id="830489" name="Text Box 25"/>
          <p:cNvSpPr txBox="1">
            <a:spLocks noChangeArrowheads="1"/>
          </p:cNvSpPr>
          <p:nvPr/>
        </p:nvSpPr>
        <p:spPr bwMode="auto">
          <a:xfrm>
            <a:off x="4238625" y="5089525"/>
            <a:ext cx="109537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600" u="sng">
                <a:solidFill>
                  <a:srgbClr val="000000"/>
                </a:solidFill>
                <a:latin typeface="Arial" panose="020B0604020202020204" pitchFamily="34" charset="0"/>
              </a:rPr>
              <a:t>Likelihood</a:t>
            </a:r>
          </a:p>
        </p:txBody>
      </p:sp>
      <p:sp>
        <p:nvSpPr>
          <p:cNvPr id="830492" name="Text Box 28"/>
          <p:cNvSpPr txBox="1">
            <a:spLocks noChangeArrowheads="1"/>
          </p:cNvSpPr>
          <p:nvPr/>
        </p:nvSpPr>
        <p:spPr bwMode="auto">
          <a:xfrm>
            <a:off x="541338" y="5505450"/>
            <a:ext cx="725487" cy="82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Arial" panose="020B0604020202020204" pitchFamily="34" charset="0"/>
              </a:rPr>
              <a:t>Horse</a:t>
            </a:r>
          </a:p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Arial" panose="020B0604020202020204" pitchFamily="34" charset="0"/>
              </a:rPr>
              <a:t>Zebra</a:t>
            </a:r>
          </a:p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Arial" panose="020B0604020202020204" pitchFamily="34" charset="0"/>
              </a:rPr>
              <a:t>Fish</a:t>
            </a:r>
          </a:p>
        </p:txBody>
      </p:sp>
      <p:sp>
        <p:nvSpPr>
          <p:cNvPr id="830493" name="Text Box 29"/>
          <p:cNvSpPr txBox="1">
            <a:spLocks noChangeArrowheads="1"/>
          </p:cNvSpPr>
          <p:nvPr/>
        </p:nvSpPr>
        <p:spPr bwMode="auto">
          <a:xfrm>
            <a:off x="1416050" y="5507038"/>
            <a:ext cx="1581150" cy="82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Arial" panose="020B0604020202020204" pitchFamily="34" charset="0"/>
              </a:rPr>
              <a:t>Pr(Horse) = 0.4</a:t>
            </a:r>
          </a:p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Arial" panose="020B0604020202020204" pitchFamily="34" charset="0"/>
              </a:rPr>
              <a:t>Pr(Zebra) = 0.1</a:t>
            </a:r>
          </a:p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Arial" panose="020B0604020202020204" pitchFamily="34" charset="0"/>
              </a:rPr>
              <a:t>Pr(Fish) = 0.5</a:t>
            </a:r>
          </a:p>
        </p:txBody>
      </p:sp>
      <p:sp>
        <p:nvSpPr>
          <p:cNvPr id="830495" name="Text Box 31"/>
          <p:cNvSpPr txBox="1">
            <a:spLocks noChangeArrowheads="1"/>
          </p:cNvSpPr>
          <p:nvPr/>
        </p:nvSpPr>
        <p:spPr bwMode="auto">
          <a:xfrm>
            <a:off x="3243207" y="5502275"/>
            <a:ext cx="3097323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600" dirty="0" err="1">
                <a:solidFill>
                  <a:srgbClr val="000000"/>
                </a:solidFill>
                <a:latin typeface="Arial" panose="020B0604020202020204" pitchFamily="34" charset="0"/>
              </a:rPr>
              <a:t>Pr</a:t>
            </a:r>
            <a:r>
              <a:rPr lang="en-US" altLang="en-US" sz="1600" dirty="0">
                <a:solidFill>
                  <a:srgbClr val="000000"/>
                </a:solidFill>
                <a:latin typeface="Arial" panose="020B0604020202020204" pitchFamily="34" charset="0"/>
              </a:rPr>
              <a:t>(stripes, </a:t>
            </a:r>
            <a:r>
              <a:rPr lang="en-US" altLang="en-US" sz="1600" dirty="0" smtClean="0">
                <a:solidFill>
                  <a:srgbClr val="000000"/>
                </a:solidFill>
                <a:latin typeface="Arial" panose="020B0604020202020204" pitchFamily="34" charset="0"/>
              </a:rPr>
              <a:t>land | </a:t>
            </a:r>
            <a:r>
              <a:rPr lang="en-US" altLang="en-US" sz="1600" dirty="0">
                <a:solidFill>
                  <a:srgbClr val="000000"/>
                </a:solidFill>
                <a:latin typeface="Arial" panose="020B0604020202020204" pitchFamily="34" charset="0"/>
              </a:rPr>
              <a:t>Horse) = 0.050</a:t>
            </a:r>
          </a:p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600" dirty="0" err="1">
                <a:solidFill>
                  <a:srgbClr val="000000"/>
                </a:solidFill>
                <a:latin typeface="Arial" panose="020B0604020202020204" pitchFamily="34" charset="0"/>
              </a:rPr>
              <a:t>Pr</a:t>
            </a:r>
            <a:r>
              <a:rPr lang="en-US" altLang="en-US" sz="1600" dirty="0">
                <a:solidFill>
                  <a:srgbClr val="000000"/>
                </a:solidFill>
                <a:latin typeface="Arial" panose="020B0604020202020204" pitchFamily="34" charset="0"/>
              </a:rPr>
              <a:t>(stripes, </a:t>
            </a:r>
            <a:r>
              <a:rPr lang="en-US" altLang="en-US" sz="1600" dirty="0" smtClean="0">
                <a:solidFill>
                  <a:srgbClr val="000000"/>
                </a:solidFill>
                <a:latin typeface="Arial" panose="020B0604020202020204" pitchFamily="34" charset="0"/>
              </a:rPr>
              <a:t>land | </a:t>
            </a:r>
            <a:r>
              <a:rPr lang="en-US" altLang="en-US" sz="1600" dirty="0">
                <a:solidFill>
                  <a:srgbClr val="000000"/>
                </a:solidFill>
                <a:latin typeface="Arial" panose="020B0604020202020204" pitchFamily="34" charset="0"/>
              </a:rPr>
              <a:t>Zebra) = 0.950</a:t>
            </a:r>
          </a:p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600" dirty="0" err="1">
                <a:solidFill>
                  <a:srgbClr val="000000"/>
                </a:solidFill>
                <a:latin typeface="Arial" panose="020B0604020202020204" pitchFamily="34" charset="0"/>
              </a:rPr>
              <a:t>Pr</a:t>
            </a:r>
            <a:r>
              <a:rPr lang="en-US" altLang="en-US" sz="1600" dirty="0">
                <a:solidFill>
                  <a:srgbClr val="000000"/>
                </a:solidFill>
                <a:latin typeface="Arial" panose="020B0604020202020204" pitchFamily="34" charset="0"/>
              </a:rPr>
              <a:t>(stripes, </a:t>
            </a:r>
            <a:r>
              <a:rPr lang="en-US" altLang="en-US" sz="1600" dirty="0" smtClean="0">
                <a:solidFill>
                  <a:srgbClr val="000000"/>
                </a:solidFill>
                <a:latin typeface="Arial" panose="020B0604020202020204" pitchFamily="34" charset="0"/>
              </a:rPr>
              <a:t>land | </a:t>
            </a:r>
            <a:r>
              <a:rPr lang="en-US" altLang="en-US" sz="1600" dirty="0">
                <a:solidFill>
                  <a:srgbClr val="000000"/>
                </a:solidFill>
                <a:latin typeface="Arial" panose="020B0604020202020204" pitchFamily="34" charset="0"/>
              </a:rPr>
              <a:t>Fish) = 0.002</a:t>
            </a:r>
          </a:p>
        </p:txBody>
      </p:sp>
      <p:sp>
        <p:nvSpPr>
          <p:cNvPr id="830496" name="Text Box 32"/>
          <p:cNvSpPr txBox="1">
            <a:spLocks noChangeArrowheads="1"/>
          </p:cNvSpPr>
          <p:nvPr/>
        </p:nvSpPr>
        <p:spPr bwMode="auto">
          <a:xfrm>
            <a:off x="6565900" y="5089525"/>
            <a:ext cx="22828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600" u="sng">
                <a:solidFill>
                  <a:srgbClr val="000000"/>
                </a:solidFill>
                <a:latin typeface="Arial" panose="020B0604020202020204" pitchFamily="34" charset="0"/>
              </a:rPr>
              <a:t>Unnormalized posterior</a:t>
            </a:r>
          </a:p>
        </p:txBody>
      </p:sp>
      <p:sp>
        <p:nvSpPr>
          <p:cNvPr id="830498" name="Text Box 34"/>
          <p:cNvSpPr txBox="1">
            <a:spLocks noChangeArrowheads="1"/>
          </p:cNvSpPr>
          <p:nvPr/>
        </p:nvSpPr>
        <p:spPr bwMode="auto">
          <a:xfrm>
            <a:off x="6705600" y="5508625"/>
            <a:ext cx="1931988" cy="82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Arial" panose="020B0604020202020204" pitchFamily="34" charset="0"/>
              </a:rPr>
              <a:t>0.4 x 0.050 = 0.020</a:t>
            </a:r>
          </a:p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Arial" panose="020B0604020202020204" pitchFamily="34" charset="0"/>
              </a:rPr>
              <a:t>0.1 x 0.950 = 0.095</a:t>
            </a:r>
          </a:p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Arial" panose="020B0604020202020204" pitchFamily="34" charset="0"/>
              </a:rPr>
              <a:t>0.5 x 0.002 = 0.001</a:t>
            </a:r>
          </a:p>
        </p:txBody>
      </p:sp>
      <p:sp>
        <p:nvSpPr>
          <p:cNvPr id="830499" name="Line 35"/>
          <p:cNvSpPr>
            <a:spLocks noChangeShapeType="1"/>
          </p:cNvSpPr>
          <p:nvPr/>
        </p:nvSpPr>
        <p:spPr bwMode="auto">
          <a:xfrm flipH="1">
            <a:off x="7958138" y="6394450"/>
            <a:ext cx="6064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0501" name="Text Box 37"/>
          <p:cNvSpPr txBox="1">
            <a:spLocks noChangeArrowheads="1"/>
          </p:cNvSpPr>
          <p:nvPr/>
        </p:nvSpPr>
        <p:spPr bwMode="auto">
          <a:xfrm>
            <a:off x="4564063" y="1560513"/>
            <a:ext cx="3649662" cy="650875"/>
          </a:xfrm>
          <a:prstGeom prst="rect">
            <a:avLst/>
          </a:prstGeom>
          <a:solidFill>
            <a:srgbClr val="FFFF99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800" b="1">
                <a:solidFill>
                  <a:srgbClr val="000000"/>
                </a:solidFill>
                <a:latin typeface="Arial" panose="020B0604020202020204" pitchFamily="34" charset="0"/>
              </a:rPr>
              <a:t>Likelihood</a:t>
            </a: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 of record x</a:t>
            </a:r>
            <a:r>
              <a:rPr lang="en-US" altLang="en-US" sz="1800" baseline="-25000">
                <a:solidFill>
                  <a:srgbClr val="000000"/>
                </a:solidFill>
                <a:latin typeface="Arial" panose="020B0604020202020204" pitchFamily="34" charset="0"/>
              </a:rPr>
              <a:t>i</a:t>
            </a: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’s attribute values if it belongs to class C</a:t>
            </a:r>
            <a:r>
              <a:rPr lang="en-US" altLang="en-US" sz="1800" baseline="-25000">
                <a:solidFill>
                  <a:srgbClr val="000000"/>
                </a:solidFill>
                <a:latin typeface="Arial" panose="020B0604020202020204" pitchFamily="34" charset="0"/>
              </a:rPr>
              <a:t>j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4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0500" grpId="0"/>
      <p:bldP spid="830479" grpId="0" animBg="1"/>
      <p:bldP spid="830480" grpId="0" animBg="1"/>
      <p:bldP spid="830481" grpId="0" animBg="1"/>
      <p:bldP spid="830475" grpId="0" animBg="1"/>
      <p:bldP spid="830478" grpId="0" animBg="1"/>
      <p:bldP spid="830482" grpId="0" animBg="1"/>
      <p:bldP spid="830484" grpId="0" animBg="1"/>
      <p:bldP spid="830485" grpId="0" animBg="1"/>
      <p:bldP spid="830487" grpId="0"/>
      <p:bldP spid="830488" grpId="0"/>
      <p:bldP spid="830489" grpId="0"/>
      <p:bldP spid="830492" grpId="0"/>
      <p:bldP spid="830493" grpId="0"/>
      <p:bldP spid="830495" grpId="0"/>
      <p:bldP spid="830496" grpId="0"/>
      <p:bldP spid="830498" grpId="0"/>
      <p:bldP spid="830499" grpId="0" animBg="1"/>
      <p:bldP spid="83050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ChangeArrowheads="1"/>
          </p:cNvSpPr>
          <p:nvPr/>
        </p:nvSpPr>
        <p:spPr bwMode="auto">
          <a:xfrm>
            <a:off x="4235450" y="2416175"/>
            <a:ext cx="1004888" cy="506413"/>
          </a:xfrm>
          <a:prstGeom prst="rect">
            <a:avLst/>
          </a:prstGeom>
          <a:solidFill>
            <a:srgbClr val="CCFF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endParaRPr lang="en-US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7411" name="Rectangle 3"/>
          <p:cNvSpPr>
            <a:spLocks noChangeArrowheads="1"/>
          </p:cNvSpPr>
          <p:nvPr/>
        </p:nvSpPr>
        <p:spPr bwMode="auto">
          <a:xfrm>
            <a:off x="2601913" y="2416175"/>
            <a:ext cx="1562100" cy="506413"/>
          </a:xfrm>
          <a:prstGeom prst="rect">
            <a:avLst/>
          </a:prstGeom>
          <a:solidFill>
            <a:srgbClr val="FFFF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endParaRPr lang="en-US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7412" name="Rectangle 4"/>
          <p:cNvSpPr>
            <a:spLocks noChangeArrowheads="1"/>
          </p:cNvSpPr>
          <p:nvPr/>
        </p:nvSpPr>
        <p:spPr bwMode="auto">
          <a:xfrm>
            <a:off x="2347913" y="3013075"/>
            <a:ext cx="3143250" cy="773113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endParaRPr lang="en-US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7413" name="Rectangle 5"/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8229600" cy="695325"/>
          </a:xfrm>
        </p:spPr>
        <p:txBody>
          <a:bodyPr/>
          <a:lstStyle/>
          <a:p>
            <a:pPr eaLnBrk="1" hangingPunct="1"/>
            <a:r>
              <a:rPr lang="en-US" altLang="en-US" smtClean="0"/>
              <a:t>Using Bayes’ Theorem</a:t>
            </a:r>
          </a:p>
        </p:txBody>
      </p:sp>
      <p:sp>
        <p:nvSpPr>
          <p:cNvPr id="17414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276225" y="865188"/>
            <a:ext cx="8574088" cy="5554662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Posterior probability that data record x</a:t>
            </a:r>
            <a:r>
              <a:rPr lang="en-US" altLang="en-US" baseline="-25000" dirty="0" smtClean="0"/>
              <a:t>i</a:t>
            </a:r>
            <a:r>
              <a:rPr lang="en-US" altLang="en-US" dirty="0" smtClean="0"/>
              <a:t> belongs to class </a:t>
            </a:r>
            <a:r>
              <a:rPr lang="en-US" altLang="en-US" dirty="0" err="1" smtClean="0"/>
              <a:t>C</a:t>
            </a:r>
            <a:r>
              <a:rPr lang="en-US" altLang="en-US" baseline="-25000" dirty="0" err="1" smtClean="0"/>
              <a:t>j</a:t>
            </a:r>
            <a:r>
              <a:rPr lang="en-US" altLang="en-US" dirty="0" smtClean="0"/>
              <a:t>:</a:t>
            </a:r>
          </a:p>
          <a:p>
            <a:pPr eaLnBrk="1" hangingPunct="1"/>
            <a:endParaRPr lang="en-US" altLang="en-US" dirty="0" smtClean="0"/>
          </a:p>
          <a:p>
            <a:pPr eaLnBrk="1" hangingPunct="1"/>
            <a:endParaRPr lang="en-US" altLang="en-US" dirty="0" smtClean="0"/>
          </a:p>
          <a:p>
            <a:pPr eaLnBrk="1" hangingPunct="1"/>
            <a:endParaRPr lang="en-US" altLang="en-US" dirty="0" smtClean="0"/>
          </a:p>
          <a:p>
            <a:pPr eaLnBrk="1" hangingPunct="1"/>
            <a:endParaRPr lang="en-US" altLang="en-US" dirty="0" smtClean="0"/>
          </a:p>
          <a:p>
            <a:pPr eaLnBrk="1" hangingPunct="1"/>
            <a:r>
              <a:rPr lang="en-US" altLang="en-US" dirty="0" smtClean="0"/>
              <a:t>Simple example: {has stripes, seen on land}</a:t>
            </a:r>
          </a:p>
          <a:p>
            <a:pPr eaLnBrk="1" hangingPunct="1">
              <a:buFontTx/>
              <a:buNone/>
            </a:pPr>
            <a:r>
              <a:rPr lang="en-US" altLang="en-US" dirty="0" smtClean="0"/>
              <a:t>	</a:t>
            </a:r>
          </a:p>
        </p:txBody>
      </p:sp>
      <p:sp>
        <p:nvSpPr>
          <p:cNvPr id="17415" name="Text Box 7"/>
          <p:cNvSpPr txBox="1">
            <a:spLocks noChangeArrowheads="1"/>
          </p:cNvSpPr>
          <p:nvPr/>
        </p:nvSpPr>
        <p:spPr bwMode="auto">
          <a:xfrm>
            <a:off x="6227763" y="2343150"/>
            <a:ext cx="1838325" cy="650875"/>
          </a:xfrm>
          <a:prstGeom prst="rect">
            <a:avLst/>
          </a:prstGeom>
          <a:solidFill>
            <a:srgbClr val="CCFFCC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800" b="1">
                <a:solidFill>
                  <a:srgbClr val="000000"/>
                </a:solidFill>
                <a:latin typeface="Arial" panose="020B0604020202020204" pitchFamily="34" charset="0"/>
              </a:rPr>
              <a:t>Prior</a:t>
            </a: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 probability of class C</a:t>
            </a:r>
            <a:r>
              <a:rPr lang="en-US" altLang="en-US" sz="1800" baseline="-25000">
                <a:solidFill>
                  <a:srgbClr val="000000"/>
                </a:solidFill>
                <a:latin typeface="Arial" panose="020B0604020202020204" pitchFamily="34" charset="0"/>
              </a:rPr>
              <a:t>j</a:t>
            </a:r>
          </a:p>
        </p:txBody>
      </p:sp>
      <p:sp>
        <p:nvSpPr>
          <p:cNvPr id="17416" name="Line 9"/>
          <p:cNvSpPr>
            <a:spLocks noChangeShapeType="1"/>
          </p:cNvSpPr>
          <p:nvPr/>
        </p:nvSpPr>
        <p:spPr bwMode="auto">
          <a:xfrm flipH="1">
            <a:off x="4065588" y="2030413"/>
            <a:ext cx="417512" cy="3079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417" name="Text Box 10"/>
          <p:cNvSpPr txBox="1">
            <a:spLocks noChangeArrowheads="1"/>
          </p:cNvSpPr>
          <p:nvPr/>
        </p:nvSpPr>
        <p:spPr bwMode="auto">
          <a:xfrm>
            <a:off x="6218238" y="3109913"/>
            <a:ext cx="1846262" cy="925512"/>
          </a:xfrm>
          <a:prstGeom prst="rect">
            <a:avLst/>
          </a:prstGeom>
          <a:solidFill>
            <a:srgbClr val="CCFFFF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Normalize probabilities (must sum to 1)</a:t>
            </a:r>
          </a:p>
        </p:txBody>
      </p:sp>
      <p:sp>
        <p:nvSpPr>
          <p:cNvPr id="17418" name="Line 11"/>
          <p:cNvSpPr>
            <a:spLocks noChangeShapeType="1"/>
          </p:cNvSpPr>
          <p:nvPr/>
        </p:nvSpPr>
        <p:spPr bwMode="auto">
          <a:xfrm flipH="1">
            <a:off x="5645150" y="2703513"/>
            <a:ext cx="3683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419" name="Line 12"/>
          <p:cNvSpPr>
            <a:spLocks noChangeShapeType="1"/>
          </p:cNvSpPr>
          <p:nvPr/>
        </p:nvSpPr>
        <p:spPr bwMode="auto">
          <a:xfrm flipH="1">
            <a:off x="5635625" y="3427413"/>
            <a:ext cx="3683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17420" name="Object 13"/>
          <p:cNvGraphicFramePr>
            <a:graphicFrameLocks/>
          </p:cNvGraphicFramePr>
          <p:nvPr/>
        </p:nvGraphicFramePr>
        <p:xfrm>
          <a:off x="311150" y="2405063"/>
          <a:ext cx="5300663" cy="1454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70" name="Equation" r:id="rId4" imgW="2120900" imgH="584200" progId="Equation.3">
                  <p:embed/>
                </p:oleObj>
              </mc:Choice>
              <mc:Fallback>
                <p:oleObj name="Equation" r:id="rId4" imgW="2120900" imgH="584200" progId="Equation.3">
                  <p:embed/>
                  <p:pic>
                    <p:nvPicPr>
                      <p:cNvPr id="0" name="Object 13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1150" y="2405063"/>
                        <a:ext cx="5300663" cy="1454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421" name="Text Box 14"/>
          <p:cNvSpPr txBox="1">
            <a:spLocks noChangeArrowheads="1"/>
          </p:cNvSpPr>
          <p:nvPr/>
        </p:nvSpPr>
        <p:spPr bwMode="auto">
          <a:xfrm>
            <a:off x="554038" y="5089525"/>
            <a:ext cx="690562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600" u="sng">
                <a:solidFill>
                  <a:srgbClr val="000000"/>
                </a:solidFill>
                <a:latin typeface="Arial" panose="020B0604020202020204" pitchFamily="34" charset="0"/>
              </a:rPr>
              <a:t>Class</a:t>
            </a:r>
          </a:p>
        </p:txBody>
      </p:sp>
      <p:sp>
        <p:nvSpPr>
          <p:cNvPr id="17422" name="Text Box 15"/>
          <p:cNvSpPr txBox="1">
            <a:spLocks noChangeArrowheads="1"/>
          </p:cNvSpPr>
          <p:nvPr/>
        </p:nvSpPr>
        <p:spPr bwMode="auto">
          <a:xfrm>
            <a:off x="1897063" y="5084763"/>
            <a:ext cx="61277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600" u="sng">
                <a:solidFill>
                  <a:srgbClr val="000000"/>
                </a:solidFill>
                <a:latin typeface="Arial" panose="020B0604020202020204" pitchFamily="34" charset="0"/>
              </a:rPr>
              <a:t>Prior</a:t>
            </a:r>
          </a:p>
        </p:txBody>
      </p:sp>
      <p:sp>
        <p:nvSpPr>
          <p:cNvPr id="17423" name="Text Box 16"/>
          <p:cNvSpPr txBox="1">
            <a:spLocks noChangeArrowheads="1"/>
          </p:cNvSpPr>
          <p:nvPr/>
        </p:nvSpPr>
        <p:spPr bwMode="auto">
          <a:xfrm>
            <a:off x="4238625" y="5089525"/>
            <a:ext cx="109537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600" u="sng">
                <a:solidFill>
                  <a:srgbClr val="000000"/>
                </a:solidFill>
                <a:latin typeface="Arial" panose="020B0604020202020204" pitchFamily="34" charset="0"/>
              </a:rPr>
              <a:t>Likelihood</a:t>
            </a:r>
          </a:p>
        </p:txBody>
      </p:sp>
      <p:sp>
        <p:nvSpPr>
          <p:cNvPr id="17424" name="Text Box 17"/>
          <p:cNvSpPr txBox="1">
            <a:spLocks noChangeArrowheads="1"/>
          </p:cNvSpPr>
          <p:nvPr/>
        </p:nvSpPr>
        <p:spPr bwMode="auto">
          <a:xfrm>
            <a:off x="541338" y="5505450"/>
            <a:ext cx="725487" cy="82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Arial" panose="020B0604020202020204" pitchFamily="34" charset="0"/>
              </a:rPr>
              <a:t>Horse</a:t>
            </a:r>
          </a:p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Arial" panose="020B0604020202020204" pitchFamily="34" charset="0"/>
              </a:rPr>
              <a:t>Zebra</a:t>
            </a:r>
          </a:p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Arial" panose="020B0604020202020204" pitchFamily="34" charset="0"/>
              </a:rPr>
              <a:t>Fish</a:t>
            </a:r>
          </a:p>
        </p:txBody>
      </p:sp>
      <p:sp>
        <p:nvSpPr>
          <p:cNvPr id="17425" name="Text Box 18"/>
          <p:cNvSpPr txBox="1">
            <a:spLocks noChangeArrowheads="1"/>
          </p:cNvSpPr>
          <p:nvPr/>
        </p:nvSpPr>
        <p:spPr bwMode="auto">
          <a:xfrm>
            <a:off x="1416050" y="5507038"/>
            <a:ext cx="1581150" cy="82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Arial" panose="020B0604020202020204" pitchFamily="34" charset="0"/>
              </a:rPr>
              <a:t>Pr(Horse) = 0.4</a:t>
            </a:r>
          </a:p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Arial" panose="020B0604020202020204" pitchFamily="34" charset="0"/>
              </a:rPr>
              <a:t>Pr(Zebra) = 0.1</a:t>
            </a:r>
          </a:p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Arial" panose="020B0604020202020204" pitchFamily="34" charset="0"/>
              </a:rPr>
              <a:t>Pr(Fish) = 0.5</a:t>
            </a:r>
          </a:p>
        </p:txBody>
      </p:sp>
      <p:sp>
        <p:nvSpPr>
          <p:cNvPr id="17426" name="Text Box 19"/>
          <p:cNvSpPr txBox="1">
            <a:spLocks noChangeArrowheads="1"/>
          </p:cNvSpPr>
          <p:nvPr/>
        </p:nvSpPr>
        <p:spPr bwMode="auto">
          <a:xfrm>
            <a:off x="3243207" y="5502275"/>
            <a:ext cx="3097323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600" dirty="0" err="1">
                <a:solidFill>
                  <a:srgbClr val="000000"/>
                </a:solidFill>
                <a:latin typeface="Arial" panose="020B0604020202020204" pitchFamily="34" charset="0"/>
              </a:rPr>
              <a:t>Pr</a:t>
            </a:r>
            <a:r>
              <a:rPr lang="en-US" altLang="en-US" sz="1600" dirty="0">
                <a:solidFill>
                  <a:srgbClr val="000000"/>
                </a:solidFill>
                <a:latin typeface="Arial" panose="020B0604020202020204" pitchFamily="34" charset="0"/>
              </a:rPr>
              <a:t>(stripes, </a:t>
            </a:r>
            <a:r>
              <a:rPr lang="en-US" altLang="en-US" sz="1600" dirty="0" smtClean="0">
                <a:solidFill>
                  <a:srgbClr val="000000"/>
                </a:solidFill>
                <a:latin typeface="Arial" panose="020B0604020202020204" pitchFamily="34" charset="0"/>
              </a:rPr>
              <a:t>land | </a:t>
            </a:r>
            <a:r>
              <a:rPr lang="en-US" altLang="en-US" sz="1600" dirty="0">
                <a:solidFill>
                  <a:srgbClr val="000000"/>
                </a:solidFill>
                <a:latin typeface="Arial" panose="020B0604020202020204" pitchFamily="34" charset="0"/>
              </a:rPr>
              <a:t>Horse) = 0.050</a:t>
            </a:r>
          </a:p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600" dirty="0" err="1">
                <a:solidFill>
                  <a:srgbClr val="000000"/>
                </a:solidFill>
                <a:latin typeface="Arial" panose="020B0604020202020204" pitchFamily="34" charset="0"/>
              </a:rPr>
              <a:t>Pr</a:t>
            </a:r>
            <a:r>
              <a:rPr lang="en-US" altLang="en-US" sz="1600" dirty="0">
                <a:solidFill>
                  <a:srgbClr val="000000"/>
                </a:solidFill>
                <a:latin typeface="Arial" panose="020B0604020202020204" pitchFamily="34" charset="0"/>
              </a:rPr>
              <a:t>(stripes, </a:t>
            </a:r>
            <a:r>
              <a:rPr lang="en-US" altLang="en-US" sz="1600" dirty="0" smtClean="0">
                <a:solidFill>
                  <a:srgbClr val="000000"/>
                </a:solidFill>
                <a:latin typeface="Arial" panose="020B0604020202020204" pitchFamily="34" charset="0"/>
              </a:rPr>
              <a:t>land | </a:t>
            </a:r>
            <a:r>
              <a:rPr lang="en-US" altLang="en-US" sz="1600" dirty="0">
                <a:solidFill>
                  <a:srgbClr val="000000"/>
                </a:solidFill>
                <a:latin typeface="Arial" panose="020B0604020202020204" pitchFamily="34" charset="0"/>
              </a:rPr>
              <a:t>Zebra) = 0.950</a:t>
            </a:r>
          </a:p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600" dirty="0" err="1">
                <a:solidFill>
                  <a:srgbClr val="000000"/>
                </a:solidFill>
                <a:latin typeface="Arial" panose="020B0604020202020204" pitchFamily="34" charset="0"/>
              </a:rPr>
              <a:t>Pr</a:t>
            </a:r>
            <a:r>
              <a:rPr lang="en-US" altLang="en-US" sz="1600" dirty="0">
                <a:solidFill>
                  <a:srgbClr val="000000"/>
                </a:solidFill>
                <a:latin typeface="Arial" panose="020B0604020202020204" pitchFamily="34" charset="0"/>
              </a:rPr>
              <a:t>(stripes, </a:t>
            </a:r>
            <a:r>
              <a:rPr lang="en-US" altLang="en-US" sz="1600" dirty="0" smtClean="0">
                <a:solidFill>
                  <a:srgbClr val="000000"/>
                </a:solidFill>
                <a:latin typeface="Arial" panose="020B0604020202020204" pitchFamily="34" charset="0"/>
              </a:rPr>
              <a:t>land | </a:t>
            </a:r>
            <a:r>
              <a:rPr lang="en-US" altLang="en-US" sz="1600" dirty="0">
                <a:solidFill>
                  <a:srgbClr val="000000"/>
                </a:solidFill>
                <a:latin typeface="Arial" panose="020B0604020202020204" pitchFamily="34" charset="0"/>
              </a:rPr>
              <a:t>Fish) = 0.002</a:t>
            </a:r>
          </a:p>
        </p:txBody>
      </p:sp>
      <p:sp>
        <p:nvSpPr>
          <p:cNvPr id="17427" name="Text Box 20"/>
          <p:cNvSpPr txBox="1">
            <a:spLocks noChangeArrowheads="1"/>
          </p:cNvSpPr>
          <p:nvPr/>
        </p:nvSpPr>
        <p:spPr bwMode="auto">
          <a:xfrm>
            <a:off x="6607175" y="5089525"/>
            <a:ext cx="2217738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600" b="1" u="sng">
                <a:solidFill>
                  <a:srgbClr val="FF0000"/>
                </a:solidFill>
                <a:latin typeface="Arial" panose="020B0604020202020204" pitchFamily="34" charset="0"/>
              </a:rPr>
              <a:t>Normalized posterior</a:t>
            </a:r>
          </a:p>
        </p:txBody>
      </p:sp>
      <p:sp>
        <p:nvSpPr>
          <p:cNvPr id="17428" name="Text Box 21"/>
          <p:cNvSpPr txBox="1">
            <a:spLocks noChangeArrowheads="1"/>
          </p:cNvSpPr>
          <p:nvPr/>
        </p:nvSpPr>
        <p:spPr bwMode="auto">
          <a:xfrm>
            <a:off x="6634163" y="5508625"/>
            <a:ext cx="2112962" cy="82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600" b="1">
                <a:solidFill>
                  <a:srgbClr val="FF0000"/>
                </a:solidFill>
                <a:latin typeface="Arial" panose="020B0604020202020204" pitchFamily="34" charset="0"/>
              </a:rPr>
              <a:t>0.020 / 0.116 = 0.172</a:t>
            </a:r>
          </a:p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600" b="1">
                <a:solidFill>
                  <a:srgbClr val="FF0000"/>
                </a:solidFill>
                <a:latin typeface="Arial" panose="020B0604020202020204" pitchFamily="34" charset="0"/>
              </a:rPr>
              <a:t>0.095 / 0.116 = 0.819</a:t>
            </a:r>
          </a:p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600" b="1">
                <a:solidFill>
                  <a:srgbClr val="FF0000"/>
                </a:solidFill>
                <a:latin typeface="Arial" panose="020B0604020202020204" pitchFamily="34" charset="0"/>
              </a:rPr>
              <a:t>0.001 / 0.116 = 0.009</a:t>
            </a:r>
          </a:p>
        </p:txBody>
      </p:sp>
      <p:sp>
        <p:nvSpPr>
          <p:cNvPr id="17429" name="Text Box 25"/>
          <p:cNvSpPr txBox="1">
            <a:spLocks noChangeArrowheads="1"/>
          </p:cNvSpPr>
          <p:nvPr/>
        </p:nvSpPr>
        <p:spPr bwMode="auto">
          <a:xfrm>
            <a:off x="4564063" y="1560513"/>
            <a:ext cx="3649662" cy="650875"/>
          </a:xfrm>
          <a:prstGeom prst="rect">
            <a:avLst/>
          </a:prstGeom>
          <a:solidFill>
            <a:srgbClr val="FFFF99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800" b="1">
                <a:solidFill>
                  <a:srgbClr val="000000"/>
                </a:solidFill>
                <a:latin typeface="Arial" panose="020B0604020202020204" pitchFamily="34" charset="0"/>
              </a:rPr>
              <a:t>Likelihood</a:t>
            </a: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 of record x</a:t>
            </a:r>
            <a:r>
              <a:rPr lang="en-US" altLang="en-US" sz="1800" baseline="-25000">
                <a:solidFill>
                  <a:srgbClr val="000000"/>
                </a:solidFill>
                <a:latin typeface="Arial" panose="020B0604020202020204" pitchFamily="34" charset="0"/>
              </a:rPr>
              <a:t>i</a:t>
            </a: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’s attribute values if it belongs to class C</a:t>
            </a:r>
            <a:r>
              <a:rPr lang="en-US" altLang="en-US" sz="1800" baseline="-25000">
                <a:solidFill>
                  <a:srgbClr val="000000"/>
                </a:solidFill>
                <a:latin typeface="Arial" panose="020B0604020202020204" pitchFamily="34" charset="0"/>
              </a:rPr>
              <a:t>j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ChangeArrowheads="1"/>
          </p:cNvSpPr>
          <p:nvPr/>
        </p:nvSpPr>
        <p:spPr bwMode="auto">
          <a:xfrm>
            <a:off x="4235450" y="2416175"/>
            <a:ext cx="1004888" cy="506413"/>
          </a:xfrm>
          <a:prstGeom prst="rect">
            <a:avLst/>
          </a:prstGeom>
          <a:solidFill>
            <a:srgbClr val="CCFF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endParaRPr lang="en-US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9459" name="Rectangle 3"/>
          <p:cNvSpPr>
            <a:spLocks noChangeArrowheads="1"/>
          </p:cNvSpPr>
          <p:nvPr/>
        </p:nvSpPr>
        <p:spPr bwMode="auto">
          <a:xfrm>
            <a:off x="2601913" y="2416175"/>
            <a:ext cx="1562100" cy="506413"/>
          </a:xfrm>
          <a:prstGeom prst="rect">
            <a:avLst/>
          </a:prstGeom>
          <a:solidFill>
            <a:srgbClr val="FFFF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endParaRPr lang="en-US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9460" name="Rectangle 4"/>
          <p:cNvSpPr>
            <a:spLocks noChangeArrowheads="1"/>
          </p:cNvSpPr>
          <p:nvPr/>
        </p:nvSpPr>
        <p:spPr bwMode="auto">
          <a:xfrm>
            <a:off x="2347913" y="3013075"/>
            <a:ext cx="3143250" cy="773113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endParaRPr lang="en-US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9461" name="Rectangle 5"/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8229600" cy="695325"/>
          </a:xfrm>
        </p:spPr>
        <p:txBody>
          <a:bodyPr/>
          <a:lstStyle/>
          <a:p>
            <a:pPr eaLnBrk="1" hangingPunct="1"/>
            <a:r>
              <a:rPr lang="en-US" altLang="en-US" smtClean="0"/>
              <a:t>Using Bayes’ Theorem</a:t>
            </a:r>
          </a:p>
        </p:txBody>
      </p:sp>
      <p:sp>
        <p:nvSpPr>
          <p:cNvPr id="19462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276225" y="865188"/>
            <a:ext cx="8574088" cy="5554662"/>
          </a:xfrm>
        </p:spPr>
        <p:txBody>
          <a:bodyPr/>
          <a:lstStyle/>
          <a:p>
            <a:pPr eaLnBrk="1" hangingPunct="1"/>
            <a:r>
              <a:rPr lang="en-US" altLang="en-US" smtClean="0"/>
              <a:t>Posterior probability that data record x</a:t>
            </a:r>
            <a:r>
              <a:rPr lang="en-US" altLang="en-US" baseline="-25000" smtClean="0"/>
              <a:t>i</a:t>
            </a:r>
            <a:r>
              <a:rPr lang="en-US" altLang="en-US" smtClean="0"/>
              <a:t> belongs to class C</a:t>
            </a:r>
            <a:r>
              <a:rPr lang="en-US" altLang="en-US" baseline="-25000" smtClean="0"/>
              <a:t>j</a:t>
            </a:r>
            <a:r>
              <a:rPr lang="en-US" altLang="en-US" smtClean="0"/>
              <a:t>:</a:t>
            </a:r>
          </a:p>
          <a:p>
            <a:pPr eaLnBrk="1" hangingPunct="1"/>
            <a:endParaRPr lang="en-US" altLang="en-US" smtClean="0"/>
          </a:p>
          <a:p>
            <a:pPr eaLnBrk="1" hangingPunct="1"/>
            <a:endParaRPr lang="en-US" altLang="en-US" smtClean="0"/>
          </a:p>
          <a:p>
            <a:pPr eaLnBrk="1" hangingPunct="1"/>
            <a:endParaRPr lang="en-US" altLang="en-US" smtClean="0"/>
          </a:p>
          <a:p>
            <a:pPr eaLnBrk="1" hangingPunct="1">
              <a:buFontTx/>
              <a:buNone/>
            </a:pPr>
            <a:endParaRPr lang="en-US" altLang="en-US" sz="2800" smtClean="0"/>
          </a:p>
          <a:p>
            <a:pPr eaLnBrk="1" hangingPunct="1">
              <a:buFontTx/>
              <a:buNone/>
            </a:pPr>
            <a:r>
              <a:rPr lang="en-US" altLang="en-US" smtClean="0"/>
              <a:t>	</a:t>
            </a:r>
          </a:p>
        </p:txBody>
      </p:sp>
      <p:sp>
        <p:nvSpPr>
          <p:cNvPr id="19463" name="Text Box 7"/>
          <p:cNvSpPr txBox="1">
            <a:spLocks noChangeArrowheads="1"/>
          </p:cNvSpPr>
          <p:nvPr/>
        </p:nvSpPr>
        <p:spPr bwMode="auto">
          <a:xfrm>
            <a:off x="6227763" y="2343150"/>
            <a:ext cx="1838325" cy="650875"/>
          </a:xfrm>
          <a:prstGeom prst="rect">
            <a:avLst/>
          </a:prstGeom>
          <a:solidFill>
            <a:srgbClr val="CCFFCC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800" b="1">
                <a:solidFill>
                  <a:srgbClr val="000000"/>
                </a:solidFill>
                <a:latin typeface="Arial" panose="020B0604020202020204" pitchFamily="34" charset="0"/>
              </a:rPr>
              <a:t>Prior</a:t>
            </a: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 probability of class C</a:t>
            </a:r>
            <a:r>
              <a:rPr lang="en-US" altLang="en-US" sz="1800" baseline="-25000">
                <a:solidFill>
                  <a:srgbClr val="000000"/>
                </a:solidFill>
                <a:latin typeface="Arial" panose="020B0604020202020204" pitchFamily="34" charset="0"/>
              </a:rPr>
              <a:t>j</a:t>
            </a:r>
          </a:p>
        </p:txBody>
      </p:sp>
      <p:sp>
        <p:nvSpPr>
          <p:cNvPr id="19464" name="Line 9"/>
          <p:cNvSpPr>
            <a:spLocks noChangeShapeType="1"/>
          </p:cNvSpPr>
          <p:nvPr/>
        </p:nvSpPr>
        <p:spPr bwMode="auto">
          <a:xfrm flipH="1">
            <a:off x="4065588" y="2030413"/>
            <a:ext cx="417512" cy="3079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465" name="Text Box 10"/>
          <p:cNvSpPr txBox="1">
            <a:spLocks noChangeArrowheads="1"/>
          </p:cNvSpPr>
          <p:nvPr/>
        </p:nvSpPr>
        <p:spPr bwMode="auto">
          <a:xfrm>
            <a:off x="6218238" y="3109913"/>
            <a:ext cx="1846262" cy="925512"/>
          </a:xfrm>
          <a:prstGeom prst="rect">
            <a:avLst/>
          </a:prstGeom>
          <a:solidFill>
            <a:srgbClr val="CCFFFF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Normalize probabilities (must sum to 1)</a:t>
            </a:r>
          </a:p>
        </p:txBody>
      </p:sp>
      <p:sp>
        <p:nvSpPr>
          <p:cNvPr id="19466" name="Line 11"/>
          <p:cNvSpPr>
            <a:spLocks noChangeShapeType="1"/>
          </p:cNvSpPr>
          <p:nvPr/>
        </p:nvSpPr>
        <p:spPr bwMode="auto">
          <a:xfrm flipH="1">
            <a:off x="5645150" y="2703513"/>
            <a:ext cx="3683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467" name="Line 12"/>
          <p:cNvSpPr>
            <a:spLocks noChangeShapeType="1"/>
          </p:cNvSpPr>
          <p:nvPr/>
        </p:nvSpPr>
        <p:spPr bwMode="auto">
          <a:xfrm flipH="1">
            <a:off x="5635625" y="3427413"/>
            <a:ext cx="3683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19468" name="Object 13"/>
          <p:cNvGraphicFramePr>
            <a:graphicFrameLocks/>
          </p:cNvGraphicFramePr>
          <p:nvPr/>
        </p:nvGraphicFramePr>
        <p:xfrm>
          <a:off x="311150" y="2405063"/>
          <a:ext cx="5300663" cy="1454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15" name="Equation" r:id="rId4" imgW="2120900" imgH="584200" progId="Equation.3">
                  <p:embed/>
                </p:oleObj>
              </mc:Choice>
              <mc:Fallback>
                <p:oleObj name="Equation" r:id="rId4" imgW="2120900" imgH="584200" progId="Equation.3">
                  <p:embed/>
                  <p:pic>
                    <p:nvPicPr>
                      <p:cNvPr id="0" name="Object 13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1150" y="2405063"/>
                        <a:ext cx="5300663" cy="1454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469" name="Text Box 27"/>
          <p:cNvSpPr txBox="1">
            <a:spLocks noChangeArrowheads="1"/>
          </p:cNvSpPr>
          <p:nvPr/>
        </p:nvSpPr>
        <p:spPr bwMode="auto">
          <a:xfrm>
            <a:off x="627063" y="4214813"/>
            <a:ext cx="787082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2800">
                <a:solidFill>
                  <a:srgbClr val="000000"/>
                </a:solidFill>
              </a:rPr>
              <a:t>So how can we obtain the priors and likelihoods?</a:t>
            </a:r>
          </a:p>
        </p:txBody>
      </p:sp>
      <p:sp>
        <p:nvSpPr>
          <p:cNvPr id="856098" name="Text Box 34"/>
          <p:cNvSpPr txBox="1">
            <a:spLocks noChangeArrowheads="1"/>
          </p:cNvSpPr>
          <p:nvPr/>
        </p:nvSpPr>
        <p:spPr bwMode="auto">
          <a:xfrm>
            <a:off x="5187950" y="4943475"/>
            <a:ext cx="33718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800" u="sng">
                <a:solidFill>
                  <a:srgbClr val="000000"/>
                </a:solidFill>
                <a:latin typeface="Arial" panose="020B0604020202020204" pitchFamily="34" charset="0"/>
              </a:rPr>
              <a:t>200 horses, 50 zebras, 250 fish</a:t>
            </a:r>
          </a:p>
        </p:txBody>
      </p:sp>
      <p:sp>
        <p:nvSpPr>
          <p:cNvPr id="856099" name="Text Box 35"/>
          <p:cNvSpPr txBox="1">
            <a:spLocks noChangeArrowheads="1"/>
          </p:cNvSpPr>
          <p:nvPr/>
        </p:nvSpPr>
        <p:spPr bwMode="auto">
          <a:xfrm>
            <a:off x="5394325" y="5319713"/>
            <a:ext cx="2927350" cy="915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Pr(horse) = 200 / 500 = 0.4</a:t>
            </a:r>
          </a:p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Pr(zebra) = 50 / 500 = 0.1</a:t>
            </a:r>
          </a:p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Pr(fish) = 250 / 500 = 0.5</a:t>
            </a:r>
          </a:p>
        </p:txBody>
      </p:sp>
      <p:sp>
        <p:nvSpPr>
          <p:cNvPr id="856100" name="Text Box 36"/>
          <p:cNvSpPr txBox="1">
            <a:spLocks noChangeArrowheads="1"/>
          </p:cNvSpPr>
          <p:nvPr/>
        </p:nvSpPr>
        <p:spPr bwMode="auto">
          <a:xfrm>
            <a:off x="468313" y="4924425"/>
            <a:ext cx="44767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1.  Prior knowledge (ask a domain expert).</a:t>
            </a:r>
          </a:p>
        </p:txBody>
      </p:sp>
      <p:sp>
        <p:nvSpPr>
          <p:cNvPr id="856101" name="Text Box 37"/>
          <p:cNvSpPr txBox="1">
            <a:spLocks noChangeArrowheads="1"/>
          </p:cNvSpPr>
          <p:nvPr/>
        </p:nvSpPr>
        <p:spPr bwMode="auto">
          <a:xfrm>
            <a:off x="455613" y="5410200"/>
            <a:ext cx="4322762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2. </a:t>
            </a:r>
            <a:r>
              <a:rPr lang="en-US" altLang="en-US" sz="1800" b="1">
                <a:solidFill>
                  <a:srgbClr val="FF0000"/>
                </a:solidFill>
                <a:latin typeface="Arial" panose="020B0604020202020204" pitchFamily="34" charset="0"/>
              </a:rPr>
              <a:t> Learn</a:t>
            </a: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 the priors and likelihoods from a representative “training” dataset.</a:t>
            </a:r>
          </a:p>
        </p:txBody>
      </p:sp>
      <p:sp>
        <p:nvSpPr>
          <p:cNvPr id="856102" name="Line 38"/>
          <p:cNvSpPr>
            <a:spLocks noChangeShapeType="1"/>
          </p:cNvSpPr>
          <p:nvPr/>
        </p:nvSpPr>
        <p:spPr bwMode="auto">
          <a:xfrm>
            <a:off x="4860925" y="5702300"/>
            <a:ext cx="42068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475" name="Text Box 39"/>
          <p:cNvSpPr txBox="1">
            <a:spLocks noChangeArrowheads="1"/>
          </p:cNvSpPr>
          <p:nvPr/>
        </p:nvSpPr>
        <p:spPr bwMode="auto">
          <a:xfrm>
            <a:off x="4564063" y="1560513"/>
            <a:ext cx="3649662" cy="650875"/>
          </a:xfrm>
          <a:prstGeom prst="rect">
            <a:avLst/>
          </a:prstGeom>
          <a:solidFill>
            <a:srgbClr val="FFFF99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800" b="1">
                <a:solidFill>
                  <a:srgbClr val="000000"/>
                </a:solidFill>
                <a:latin typeface="Arial" panose="020B0604020202020204" pitchFamily="34" charset="0"/>
              </a:rPr>
              <a:t>Likelihood</a:t>
            </a: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 of record x</a:t>
            </a:r>
            <a:r>
              <a:rPr lang="en-US" altLang="en-US" sz="1800" baseline="-25000">
                <a:solidFill>
                  <a:srgbClr val="000000"/>
                </a:solidFill>
                <a:latin typeface="Arial" panose="020B0604020202020204" pitchFamily="34" charset="0"/>
              </a:rPr>
              <a:t>i</a:t>
            </a: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’s attribute values if it belongs to class C</a:t>
            </a:r>
            <a:r>
              <a:rPr lang="en-US" altLang="en-US" sz="1800" baseline="-25000">
                <a:solidFill>
                  <a:srgbClr val="000000"/>
                </a:solidFill>
                <a:latin typeface="Arial" panose="020B0604020202020204" pitchFamily="34" charset="0"/>
              </a:rPr>
              <a:t>j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61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61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6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6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6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6098" grpId="0"/>
      <p:bldP spid="856099" grpId="0"/>
      <p:bldP spid="85610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ChangeArrowheads="1"/>
          </p:cNvSpPr>
          <p:nvPr/>
        </p:nvSpPr>
        <p:spPr bwMode="auto">
          <a:xfrm>
            <a:off x="4235450" y="2416175"/>
            <a:ext cx="1004888" cy="506413"/>
          </a:xfrm>
          <a:prstGeom prst="rect">
            <a:avLst/>
          </a:prstGeom>
          <a:solidFill>
            <a:srgbClr val="CCFF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endParaRPr lang="en-US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1507" name="Rectangle 3"/>
          <p:cNvSpPr>
            <a:spLocks noChangeArrowheads="1"/>
          </p:cNvSpPr>
          <p:nvPr/>
        </p:nvSpPr>
        <p:spPr bwMode="auto">
          <a:xfrm>
            <a:off x="2601913" y="2416175"/>
            <a:ext cx="1562100" cy="506413"/>
          </a:xfrm>
          <a:prstGeom prst="rect">
            <a:avLst/>
          </a:prstGeom>
          <a:solidFill>
            <a:srgbClr val="FFFF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endParaRPr lang="en-US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1508" name="Rectangle 4"/>
          <p:cNvSpPr>
            <a:spLocks noChangeArrowheads="1"/>
          </p:cNvSpPr>
          <p:nvPr/>
        </p:nvSpPr>
        <p:spPr bwMode="auto">
          <a:xfrm>
            <a:off x="2347913" y="3013075"/>
            <a:ext cx="3143250" cy="773113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endParaRPr lang="en-US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1509" name="Rectangle 5"/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8229600" cy="695325"/>
          </a:xfrm>
        </p:spPr>
        <p:txBody>
          <a:bodyPr/>
          <a:lstStyle/>
          <a:p>
            <a:pPr eaLnBrk="1" hangingPunct="1"/>
            <a:r>
              <a:rPr lang="en-US" altLang="en-US" smtClean="0"/>
              <a:t>Using Bayes’ Theorem</a:t>
            </a:r>
          </a:p>
        </p:txBody>
      </p:sp>
      <p:sp>
        <p:nvSpPr>
          <p:cNvPr id="21510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276225" y="865188"/>
            <a:ext cx="8574088" cy="5554662"/>
          </a:xfrm>
        </p:spPr>
        <p:txBody>
          <a:bodyPr/>
          <a:lstStyle/>
          <a:p>
            <a:pPr eaLnBrk="1" hangingPunct="1"/>
            <a:r>
              <a:rPr lang="en-US" altLang="en-US" smtClean="0"/>
              <a:t>Posterior probability that data record x</a:t>
            </a:r>
            <a:r>
              <a:rPr lang="en-US" altLang="en-US" baseline="-25000" smtClean="0"/>
              <a:t>i</a:t>
            </a:r>
            <a:r>
              <a:rPr lang="en-US" altLang="en-US" smtClean="0"/>
              <a:t> belongs to class C</a:t>
            </a:r>
            <a:r>
              <a:rPr lang="en-US" altLang="en-US" baseline="-25000" smtClean="0"/>
              <a:t>j</a:t>
            </a:r>
            <a:r>
              <a:rPr lang="en-US" altLang="en-US" smtClean="0"/>
              <a:t>:</a:t>
            </a:r>
          </a:p>
          <a:p>
            <a:pPr eaLnBrk="1" hangingPunct="1"/>
            <a:endParaRPr lang="en-US" altLang="en-US" smtClean="0"/>
          </a:p>
          <a:p>
            <a:pPr eaLnBrk="1" hangingPunct="1"/>
            <a:endParaRPr lang="en-US" altLang="en-US" smtClean="0"/>
          </a:p>
          <a:p>
            <a:pPr eaLnBrk="1" hangingPunct="1"/>
            <a:endParaRPr lang="en-US" altLang="en-US" smtClean="0"/>
          </a:p>
          <a:p>
            <a:pPr eaLnBrk="1" hangingPunct="1">
              <a:buFontTx/>
              <a:buNone/>
            </a:pPr>
            <a:endParaRPr lang="en-US" altLang="en-US" sz="2800" smtClean="0"/>
          </a:p>
          <a:p>
            <a:pPr eaLnBrk="1" hangingPunct="1">
              <a:buFontTx/>
              <a:buNone/>
            </a:pPr>
            <a:r>
              <a:rPr lang="en-US" altLang="en-US" smtClean="0"/>
              <a:t>	</a:t>
            </a:r>
          </a:p>
        </p:txBody>
      </p:sp>
      <p:sp>
        <p:nvSpPr>
          <p:cNvPr id="21511" name="Text Box 7"/>
          <p:cNvSpPr txBox="1">
            <a:spLocks noChangeArrowheads="1"/>
          </p:cNvSpPr>
          <p:nvPr/>
        </p:nvSpPr>
        <p:spPr bwMode="auto">
          <a:xfrm>
            <a:off x="6227763" y="2343150"/>
            <a:ext cx="1838325" cy="650875"/>
          </a:xfrm>
          <a:prstGeom prst="rect">
            <a:avLst/>
          </a:prstGeom>
          <a:solidFill>
            <a:srgbClr val="CCFFCC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800" b="1">
                <a:solidFill>
                  <a:srgbClr val="000000"/>
                </a:solidFill>
                <a:latin typeface="Arial" panose="020B0604020202020204" pitchFamily="34" charset="0"/>
              </a:rPr>
              <a:t>Prior</a:t>
            </a: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 probability of class C</a:t>
            </a:r>
            <a:r>
              <a:rPr lang="en-US" altLang="en-US" sz="1800" baseline="-25000">
                <a:solidFill>
                  <a:srgbClr val="000000"/>
                </a:solidFill>
                <a:latin typeface="Arial" panose="020B0604020202020204" pitchFamily="34" charset="0"/>
              </a:rPr>
              <a:t>j</a:t>
            </a:r>
          </a:p>
        </p:txBody>
      </p:sp>
      <p:sp>
        <p:nvSpPr>
          <p:cNvPr id="21512" name="Text Box 8"/>
          <p:cNvSpPr txBox="1">
            <a:spLocks noChangeArrowheads="1"/>
          </p:cNvSpPr>
          <p:nvPr/>
        </p:nvSpPr>
        <p:spPr bwMode="auto">
          <a:xfrm>
            <a:off x="4564063" y="1560513"/>
            <a:ext cx="3649662" cy="650875"/>
          </a:xfrm>
          <a:prstGeom prst="rect">
            <a:avLst/>
          </a:prstGeom>
          <a:solidFill>
            <a:srgbClr val="FFFF99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800" b="1">
                <a:solidFill>
                  <a:srgbClr val="000000"/>
                </a:solidFill>
                <a:latin typeface="Arial" panose="020B0604020202020204" pitchFamily="34" charset="0"/>
              </a:rPr>
              <a:t>Likelihood</a:t>
            </a: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 of record x</a:t>
            </a:r>
            <a:r>
              <a:rPr lang="en-US" altLang="en-US" sz="1800" baseline="-25000">
                <a:solidFill>
                  <a:srgbClr val="000000"/>
                </a:solidFill>
                <a:latin typeface="Arial" panose="020B0604020202020204" pitchFamily="34" charset="0"/>
              </a:rPr>
              <a:t>i</a:t>
            </a: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’s attribute values if it belongs to class C</a:t>
            </a:r>
            <a:r>
              <a:rPr lang="en-US" altLang="en-US" sz="1800" baseline="-25000">
                <a:solidFill>
                  <a:srgbClr val="000000"/>
                </a:solidFill>
                <a:latin typeface="Arial" panose="020B0604020202020204" pitchFamily="34" charset="0"/>
              </a:rPr>
              <a:t>j</a:t>
            </a:r>
          </a:p>
        </p:txBody>
      </p:sp>
      <p:sp>
        <p:nvSpPr>
          <p:cNvPr id="21513" name="Line 9"/>
          <p:cNvSpPr>
            <a:spLocks noChangeShapeType="1"/>
          </p:cNvSpPr>
          <p:nvPr/>
        </p:nvSpPr>
        <p:spPr bwMode="auto">
          <a:xfrm flipH="1">
            <a:off x="4065588" y="2030413"/>
            <a:ext cx="417512" cy="3079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514" name="Text Box 10"/>
          <p:cNvSpPr txBox="1">
            <a:spLocks noChangeArrowheads="1"/>
          </p:cNvSpPr>
          <p:nvPr/>
        </p:nvSpPr>
        <p:spPr bwMode="auto">
          <a:xfrm>
            <a:off x="6218238" y="3109913"/>
            <a:ext cx="1846262" cy="925512"/>
          </a:xfrm>
          <a:prstGeom prst="rect">
            <a:avLst/>
          </a:prstGeom>
          <a:solidFill>
            <a:srgbClr val="CCFFFF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Normalize probabilities (must sum to 1)</a:t>
            </a:r>
          </a:p>
        </p:txBody>
      </p:sp>
      <p:sp>
        <p:nvSpPr>
          <p:cNvPr id="21515" name="Line 11"/>
          <p:cNvSpPr>
            <a:spLocks noChangeShapeType="1"/>
          </p:cNvSpPr>
          <p:nvPr/>
        </p:nvSpPr>
        <p:spPr bwMode="auto">
          <a:xfrm flipH="1">
            <a:off x="5645150" y="2703513"/>
            <a:ext cx="3683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516" name="Line 12"/>
          <p:cNvSpPr>
            <a:spLocks noChangeShapeType="1"/>
          </p:cNvSpPr>
          <p:nvPr/>
        </p:nvSpPr>
        <p:spPr bwMode="auto">
          <a:xfrm flipH="1">
            <a:off x="5635625" y="3427413"/>
            <a:ext cx="3683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21517" name="Object 13"/>
          <p:cNvGraphicFramePr>
            <a:graphicFrameLocks/>
          </p:cNvGraphicFramePr>
          <p:nvPr/>
        </p:nvGraphicFramePr>
        <p:xfrm>
          <a:off x="311150" y="2405063"/>
          <a:ext cx="5300663" cy="1454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03" name="Equation" r:id="rId4" imgW="2120900" imgH="584200" progId="Equation.3">
                  <p:embed/>
                </p:oleObj>
              </mc:Choice>
              <mc:Fallback>
                <p:oleObj name="Equation" r:id="rId4" imgW="2120900" imgH="584200" progId="Equation.3">
                  <p:embed/>
                  <p:pic>
                    <p:nvPicPr>
                      <p:cNvPr id="0" name="Object 13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1150" y="2405063"/>
                        <a:ext cx="5300663" cy="1454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518" name="Text Box 14"/>
          <p:cNvSpPr txBox="1">
            <a:spLocks noChangeArrowheads="1"/>
          </p:cNvSpPr>
          <p:nvPr/>
        </p:nvSpPr>
        <p:spPr bwMode="auto">
          <a:xfrm>
            <a:off x="627063" y="4214813"/>
            <a:ext cx="787082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2800">
                <a:solidFill>
                  <a:srgbClr val="000000"/>
                </a:solidFill>
              </a:rPr>
              <a:t>So how can we obtain the priors and likelihoods?</a:t>
            </a:r>
          </a:p>
        </p:txBody>
      </p:sp>
      <p:sp>
        <p:nvSpPr>
          <p:cNvPr id="21519" name="Text Box 15"/>
          <p:cNvSpPr txBox="1">
            <a:spLocks noChangeArrowheads="1"/>
          </p:cNvSpPr>
          <p:nvPr/>
        </p:nvSpPr>
        <p:spPr bwMode="auto">
          <a:xfrm>
            <a:off x="5670550" y="4943475"/>
            <a:ext cx="22796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800" u="sng">
                <a:solidFill>
                  <a:srgbClr val="000000"/>
                </a:solidFill>
                <a:latin typeface="Arial" panose="020B0604020202020204" pitchFamily="34" charset="0"/>
              </a:rPr>
              <a:t>Dataset of N records</a:t>
            </a:r>
          </a:p>
        </p:txBody>
      </p:sp>
      <p:sp>
        <p:nvSpPr>
          <p:cNvPr id="21520" name="Text Box 17"/>
          <p:cNvSpPr txBox="1">
            <a:spLocks noChangeArrowheads="1"/>
          </p:cNvSpPr>
          <p:nvPr/>
        </p:nvSpPr>
        <p:spPr bwMode="auto">
          <a:xfrm>
            <a:off x="468313" y="4924425"/>
            <a:ext cx="44767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1.  Prior knowledge (ask a domain expert).</a:t>
            </a:r>
          </a:p>
        </p:txBody>
      </p:sp>
      <p:sp>
        <p:nvSpPr>
          <p:cNvPr id="21521" name="Text Box 18"/>
          <p:cNvSpPr txBox="1">
            <a:spLocks noChangeArrowheads="1"/>
          </p:cNvSpPr>
          <p:nvPr/>
        </p:nvSpPr>
        <p:spPr bwMode="auto">
          <a:xfrm>
            <a:off x="455613" y="5410200"/>
            <a:ext cx="4322762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2. </a:t>
            </a:r>
            <a:r>
              <a:rPr lang="en-US" altLang="en-US" sz="1800" b="1">
                <a:solidFill>
                  <a:srgbClr val="FF0000"/>
                </a:solidFill>
                <a:latin typeface="Arial" panose="020B0604020202020204" pitchFamily="34" charset="0"/>
              </a:rPr>
              <a:t> Learn</a:t>
            </a: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 the priors and likelihoods from a representative “training” dataset.</a:t>
            </a:r>
          </a:p>
        </p:txBody>
      </p:sp>
      <p:sp>
        <p:nvSpPr>
          <p:cNvPr id="21522" name="Line 19"/>
          <p:cNvSpPr>
            <a:spLocks noChangeShapeType="1"/>
          </p:cNvSpPr>
          <p:nvPr/>
        </p:nvSpPr>
        <p:spPr bwMode="auto">
          <a:xfrm>
            <a:off x="4860925" y="5702300"/>
            <a:ext cx="42068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21523" name="Object 21"/>
          <p:cNvGraphicFramePr>
            <a:graphicFrameLocks noChangeAspect="1"/>
          </p:cNvGraphicFramePr>
          <p:nvPr/>
        </p:nvGraphicFramePr>
        <p:xfrm>
          <a:off x="5648325" y="5410200"/>
          <a:ext cx="2330450" cy="592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04" name="Equation" r:id="rId6" imgW="1548728" imgH="393529" progId="Equation.3">
                  <p:embed/>
                </p:oleObj>
              </mc:Choice>
              <mc:Fallback>
                <p:oleObj name="Equation" r:id="rId6" imgW="1548728" imgH="393529" progId="Equation.3">
                  <p:embed/>
                  <p:pic>
                    <p:nvPicPr>
                      <p:cNvPr id="0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48325" y="5410200"/>
                        <a:ext cx="2330450" cy="592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524" name="Text Box 23"/>
          <p:cNvSpPr txBox="1">
            <a:spLocks noChangeArrowheads="1"/>
          </p:cNvSpPr>
          <p:nvPr/>
        </p:nvSpPr>
        <p:spPr bwMode="auto">
          <a:xfrm>
            <a:off x="5003800" y="6170613"/>
            <a:ext cx="36004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(“Maximum likelihood estimation”)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ChangeArrowheads="1"/>
          </p:cNvSpPr>
          <p:nvPr/>
        </p:nvSpPr>
        <p:spPr bwMode="auto">
          <a:xfrm>
            <a:off x="4235450" y="2416175"/>
            <a:ext cx="1004888" cy="506413"/>
          </a:xfrm>
          <a:prstGeom prst="rect">
            <a:avLst/>
          </a:prstGeom>
          <a:solidFill>
            <a:srgbClr val="CCFF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endParaRPr lang="en-US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3555" name="Rectangle 3"/>
          <p:cNvSpPr>
            <a:spLocks noChangeArrowheads="1"/>
          </p:cNvSpPr>
          <p:nvPr/>
        </p:nvSpPr>
        <p:spPr bwMode="auto">
          <a:xfrm>
            <a:off x="2601913" y="2416175"/>
            <a:ext cx="1562100" cy="506413"/>
          </a:xfrm>
          <a:prstGeom prst="rect">
            <a:avLst/>
          </a:prstGeom>
          <a:solidFill>
            <a:srgbClr val="FFFF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endParaRPr lang="en-US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3556" name="Rectangle 4"/>
          <p:cNvSpPr>
            <a:spLocks noChangeArrowheads="1"/>
          </p:cNvSpPr>
          <p:nvPr/>
        </p:nvSpPr>
        <p:spPr bwMode="auto">
          <a:xfrm>
            <a:off x="2347913" y="3013075"/>
            <a:ext cx="3143250" cy="773113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endParaRPr lang="en-US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3557" name="Rectangle 5"/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8229600" cy="695325"/>
          </a:xfrm>
        </p:spPr>
        <p:txBody>
          <a:bodyPr/>
          <a:lstStyle/>
          <a:p>
            <a:pPr eaLnBrk="1" hangingPunct="1"/>
            <a:r>
              <a:rPr lang="en-US" altLang="en-US" smtClean="0"/>
              <a:t>Using Bayes’ Theorem</a:t>
            </a:r>
          </a:p>
        </p:txBody>
      </p:sp>
      <p:sp>
        <p:nvSpPr>
          <p:cNvPr id="23558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276225" y="865188"/>
            <a:ext cx="8574088" cy="5554662"/>
          </a:xfrm>
        </p:spPr>
        <p:txBody>
          <a:bodyPr/>
          <a:lstStyle/>
          <a:p>
            <a:pPr eaLnBrk="1" hangingPunct="1"/>
            <a:r>
              <a:rPr lang="en-US" altLang="en-US" smtClean="0"/>
              <a:t>Posterior probability that data record x</a:t>
            </a:r>
            <a:r>
              <a:rPr lang="en-US" altLang="en-US" baseline="-25000" smtClean="0"/>
              <a:t>i</a:t>
            </a:r>
            <a:r>
              <a:rPr lang="en-US" altLang="en-US" smtClean="0"/>
              <a:t> belongs to class C</a:t>
            </a:r>
            <a:r>
              <a:rPr lang="en-US" altLang="en-US" baseline="-25000" smtClean="0"/>
              <a:t>j</a:t>
            </a:r>
            <a:r>
              <a:rPr lang="en-US" altLang="en-US" smtClean="0"/>
              <a:t>:</a:t>
            </a:r>
          </a:p>
          <a:p>
            <a:pPr eaLnBrk="1" hangingPunct="1"/>
            <a:endParaRPr lang="en-US" altLang="en-US" smtClean="0"/>
          </a:p>
          <a:p>
            <a:pPr eaLnBrk="1" hangingPunct="1"/>
            <a:endParaRPr lang="en-US" altLang="en-US" smtClean="0"/>
          </a:p>
          <a:p>
            <a:pPr eaLnBrk="1" hangingPunct="1"/>
            <a:endParaRPr lang="en-US" altLang="en-US" smtClean="0"/>
          </a:p>
          <a:p>
            <a:pPr eaLnBrk="1" hangingPunct="1">
              <a:buFontTx/>
              <a:buNone/>
            </a:pPr>
            <a:endParaRPr lang="en-US" altLang="en-US" sz="2800" smtClean="0"/>
          </a:p>
          <a:p>
            <a:pPr eaLnBrk="1" hangingPunct="1">
              <a:buFontTx/>
              <a:buNone/>
            </a:pPr>
            <a:r>
              <a:rPr lang="en-US" altLang="en-US" smtClean="0"/>
              <a:t>	</a:t>
            </a:r>
          </a:p>
        </p:txBody>
      </p:sp>
      <p:sp>
        <p:nvSpPr>
          <p:cNvPr id="23559" name="Text Box 7"/>
          <p:cNvSpPr txBox="1">
            <a:spLocks noChangeArrowheads="1"/>
          </p:cNvSpPr>
          <p:nvPr/>
        </p:nvSpPr>
        <p:spPr bwMode="auto">
          <a:xfrm>
            <a:off x="6227763" y="2343150"/>
            <a:ext cx="1838325" cy="650875"/>
          </a:xfrm>
          <a:prstGeom prst="rect">
            <a:avLst/>
          </a:prstGeom>
          <a:solidFill>
            <a:srgbClr val="CCFFCC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800" b="1">
                <a:solidFill>
                  <a:srgbClr val="000000"/>
                </a:solidFill>
                <a:latin typeface="Arial" panose="020B0604020202020204" pitchFamily="34" charset="0"/>
              </a:rPr>
              <a:t>Prior</a:t>
            </a: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 probability of class C</a:t>
            </a:r>
            <a:r>
              <a:rPr lang="en-US" altLang="en-US" sz="1800" baseline="-25000">
                <a:solidFill>
                  <a:srgbClr val="000000"/>
                </a:solidFill>
                <a:latin typeface="Arial" panose="020B0604020202020204" pitchFamily="34" charset="0"/>
              </a:rPr>
              <a:t>j</a:t>
            </a:r>
          </a:p>
        </p:txBody>
      </p:sp>
      <p:sp>
        <p:nvSpPr>
          <p:cNvPr id="23560" name="Line 9"/>
          <p:cNvSpPr>
            <a:spLocks noChangeShapeType="1"/>
          </p:cNvSpPr>
          <p:nvPr/>
        </p:nvSpPr>
        <p:spPr bwMode="auto">
          <a:xfrm flipH="1">
            <a:off x="4065588" y="2030413"/>
            <a:ext cx="417512" cy="3079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561" name="Text Box 10"/>
          <p:cNvSpPr txBox="1">
            <a:spLocks noChangeArrowheads="1"/>
          </p:cNvSpPr>
          <p:nvPr/>
        </p:nvSpPr>
        <p:spPr bwMode="auto">
          <a:xfrm>
            <a:off x="6218238" y="3109913"/>
            <a:ext cx="1846262" cy="925512"/>
          </a:xfrm>
          <a:prstGeom prst="rect">
            <a:avLst/>
          </a:prstGeom>
          <a:solidFill>
            <a:srgbClr val="CCFFFF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Normalize probabilities (must sum to 1)</a:t>
            </a:r>
          </a:p>
        </p:txBody>
      </p:sp>
      <p:sp>
        <p:nvSpPr>
          <p:cNvPr id="23562" name="Line 11"/>
          <p:cNvSpPr>
            <a:spLocks noChangeShapeType="1"/>
          </p:cNvSpPr>
          <p:nvPr/>
        </p:nvSpPr>
        <p:spPr bwMode="auto">
          <a:xfrm flipH="1">
            <a:off x="5645150" y="2703513"/>
            <a:ext cx="3683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563" name="Line 12"/>
          <p:cNvSpPr>
            <a:spLocks noChangeShapeType="1"/>
          </p:cNvSpPr>
          <p:nvPr/>
        </p:nvSpPr>
        <p:spPr bwMode="auto">
          <a:xfrm flipH="1">
            <a:off x="5635625" y="3427413"/>
            <a:ext cx="3683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23564" name="Object 13"/>
          <p:cNvGraphicFramePr>
            <a:graphicFrameLocks/>
          </p:cNvGraphicFramePr>
          <p:nvPr/>
        </p:nvGraphicFramePr>
        <p:xfrm>
          <a:off x="311150" y="2405063"/>
          <a:ext cx="5300663" cy="1454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09" name="Equation" r:id="rId4" imgW="2120900" imgH="584200" progId="Equation.3">
                  <p:embed/>
                </p:oleObj>
              </mc:Choice>
              <mc:Fallback>
                <p:oleObj name="Equation" r:id="rId4" imgW="2120900" imgH="584200" progId="Equation.3">
                  <p:embed/>
                  <p:pic>
                    <p:nvPicPr>
                      <p:cNvPr id="0" name="Object 13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1150" y="2405063"/>
                        <a:ext cx="5300663" cy="1454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565" name="Text Box 14"/>
          <p:cNvSpPr txBox="1">
            <a:spLocks noChangeArrowheads="1"/>
          </p:cNvSpPr>
          <p:nvPr/>
        </p:nvSpPr>
        <p:spPr bwMode="auto">
          <a:xfrm>
            <a:off x="627063" y="4214813"/>
            <a:ext cx="787082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2800">
                <a:solidFill>
                  <a:srgbClr val="000000"/>
                </a:solidFill>
              </a:rPr>
              <a:t>So how can we obtain the priors and likelihoods?</a:t>
            </a:r>
          </a:p>
        </p:txBody>
      </p:sp>
      <p:sp>
        <p:nvSpPr>
          <p:cNvPr id="23566" name="Text Box 21"/>
          <p:cNvSpPr txBox="1">
            <a:spLocks noChangeArrowheads="1"/>
          </p:cNvSpPr>
          <p:nvPr/>
        </p:nvSpPr>
        <p:spPr bwMode="auto">
          <a:xfrm>
            <a:off x="1471613" y="4910138"/>
            <a:ext cx="6165850" cy="701675"/>
          </a:xfrm>
          <a:prstGeom prst="rect">
            <a:avLst/>
          </a:prstGeom>
          <a:solidFill>
            <a:srgbClr val="CC99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2000">
                <a:solidFill>
                  <a:srgbClr val="000000"/>
                </a:solidFill>
                <a:latin typeface="Arial" panose="020B0604020202020204" pitchFamily="34" charset="0"/>
              </a:rPr>
              <a:t>To learn the likelihoods Pr(x</a:t>
            </a:r>
            <a:r>
              <a:rPr lang="en-US" altLang="en-US" sz="2000" baseline="-25000">
                <a:solidFill>
                  <a:srgbClr val="000000"/>
                </a:solidFill>
                <a:latin typeface="Arial" panose="020B0604020202020204" pitchFamily="34" charset="0"/>
              </a:rPr>
              <a:t>i</a:t>
            </a:r>
            <a:r>
              <a:rPr lang="en-US" altLang="en-US" sz="2000">
                <a:solidFill>
                  <a:srgbClr val="000000"/>
                </a:solidFill>
                <a:latin typeface="Arial" panose="020B0604020202020204" pitchFamily="34" charset="0"/>
              </a:rPr>
              <a:t> | C</a:t>
            </a:r>
            <a:r>
              <a:rPr lang="en-US" altLang="en-US" sz="2000" baseline="-25000">
                <a:solidFill>
                  <a:srgbClr val="000000"/>
                </a:solidFill>
                <a:latin typeface="Arial" panose="020B0604020202020204" pitchFamily="34" charset="0"/>
              </a:rPr>
              <a:t>k</a:t>
            </a:r>
            <a:r>
              <a:rPr lang="en-US" altLang="en-US" sz="2000">
                <a:solidFill>
                  <a:srgbClr val="000000"/>
                </a:solidFill>
                <a:latin typeface="Arial" panose="020B0604020202020204" pitchFamily="34" charset="0"/>
              </a:rPr>
              <a:t>), we need a </a:t>
            </a:r>
            <a:r>
              <a:rPr lang="en-US" altLang="en-US" sz="2000" u="sng">
                <a:solidFill>
                  <a:srgbClr val="000000"/>
                </a:solidFill>
                <a:latin typeface="Arial" panose="020B0604020202020204" pitchFamily="34" charset="0"/>
              </a:rPr>
              <a:t>model</a:t>
            </a:r>
            <a:r>
              <a:rPr lang="en-US" altLang="en-US" sz="2000">
                <a:solidFill>
                  <a:srgbClr val="000000"/>
                </a:solidFill>
                <a:latin typeface="Arial" panose="020B0604020202020204" pitchFamily="34" charset="0"/>
              </a:rPr>
              <a:t> of how the data is generated, for each class C</a:t>
            </a:r>
            <a:r>
              <a:rPr lang="en-US" altLang="en-US" sz="2000" baseline="-25000">
                <a:solidFill>
                  <a:srgbClr val="000000"/>
                </a:solidFill>
                <a:latin typeface="Arial" panose="020B0604020202020204" pitchFamily="34" charset="0"/>
              </a:rPr>
              <a:t>k</a:t>
            </a:r>
            <a:r>
              <a:rPr lang="en-US" altLang="en-US" sz="2000">
                <a:solidFill>
                  <a:srgbClr val="000000"/>
                </a:solidFill>
                <a:latin typeface="Arial" panose="020B0604020202020204" pitchFamily="34" charset="0"/>
              </a:rPr>
              <a:t>. </a:t>
            </a:r>
          </a:p>
        </p:txBody>
      </p:sp>
      <p:sp>
        <p:nvSpPr>
          <p:cNvPr id="860182" name="Text Box 22"/>
          <p:cNvSpPr txBox="1">
            <a:spLocks noChangeArrowheads="1"/>
          </p:cNvSpPr>
          <p:nvPr/>
        </p:nvSpPr>
        <p:spPr bwMode="auto">
          <a:xfrm>
            <a:off x="950913" y="5838825"/>
            <a:ext cx="5387975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In this lecture, we will consider one very simple (but very useful) way of building these models.</a:t>
            </a:r>
          </a:p>
        </p:txBody>
      </p:sp>
      <p:sp>
        <p:nvSpPr>
          <p:cNvPr id="860183" name="Text Box 23"/>
          <p:cNvSpPr txBox="1">
            <a:spLocks noChangeArrowheads="1"/>
          </p:cNvSpPr>
          <p:nvPr/>
        </p:nvSpPr>
        <p:spPr bwMode="auto">
          <a:xfrm>
            <a:off x="6181725" y="5921375"/>
            <a:ext cx="22526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2400" b="1">
                <a:solidFill>
                  <a:srgbClr val="FF0000"/>
                </a:solidFill>
                <a:latin typeface="Arial" panose="020B0604020202020204" pitchFamily="34" charset="0"/>
              </a:rPr>
              <a:t>“naïve Bayes”</a:t>
            </a:r>
          </a:p>
        </p:txBody>
      </p:sp>
      <p:sp>
        <p:nvSpPr>
          <p:cNvPr id="23569" name="Text Box 24"/>
          <p:cNvSpPr txBox="1">
            <a:spLocks noChangeArrowheads="1"/>
          </p:cNvSpPr>
          <p:nvPr/>
        </p:nvSpPr>
        <p:spPr bwMode="auto">
          <a:xfrm>
            <a:off x="4564063" y="1560513"/>
            <a:ext cx="3649662" cy="650875"/>
          </a:xfrm>
          <a:prstGeom prst="rect">
            <a:avLst/>
          </a:prstGeom>
          <a:solidFill>
            <a:srgbClr val="FFFF99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800" b="1">
                <a:solidFill>
                  <a:srgbClr val="000000"/>
                </a:solidFill>
                <a:latin typeface="Arial" panose="020B0604020202020204" pitchFamily="34" charset="0"/>
              </a:rPr>
              <a:t>Likelihood</a:t>
            </a: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 of record x</a:t>
            </a:r>
            <a:r>
              <a:rPr lang="en-US" altLang="en-US" sz="1800" baseline="-25000">
                <a:solidFill>
                  <a:srgbClr val="000000"/>
                </a:solidFill>
                <a:latin typeface="Arial" panose="020B0604020202020204" pitchFamily="34" charset="0"/>
              </a:rPr>
              <a:t>i</a:t>
            </a: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’s attribute values if it belongs to class C</a:t>
            </a:r>
            <a:r>
              <a:rPr lang="en-US" altLang="en-US" sz="1800" baseline="-25000">
                <a:solidFill>
                  <a:srgbClr val="000000"/>
                </a:solidFill>
                <a:latin typeface="Arial" panose="020B0604020202020204" pitchFamily="34" charset="0"/>
              </a:rPr>
              <a:t>j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0182" grpId="0"/>
      <p:bldP spid="860183" grpId="0"/>
    </p:bldLst>
  </p:timing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Blends">
  <a:themeElements>
    <a:clrScheme name="Blends 2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FFCF01"/>
      </a:accent2>
      <a:accent3>
        <a:srgbClr val="FFFFFF"/>
      </a:accent3>
      <a:accent4>
        <a:srgbClr val="000000"/>
      </a:accent4>
      <a:accent5>
        <a:srgbClr val="AAEFD1"/>
      </a:accent5>
      <a:accent6>
        <a:srgbClr val="E7BB01"/>
      </a:accent6>
      <a:hlink>
        <a:srgbClr val="FF0000"/>
      </a:hlink>
      <a:folHlink>
        <a:srgbClr val="3333CC"/>
      </a:folHlink>
    </a:clrScheme>
    <a:fontScheme name="Blend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Blends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2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3">
        <a:dk1>
          <a:srgbClr val="000000"/>
        </a:dk1>
        <a:lt1>
          <a:srgbClr val="FFFFFF"/>
        </a:lt1>
        <a:dk2>
          <a:srgbClr val="000000"/>
        </a:dk2>
        <a:lt2>
          <a:srgbClr val="5F5F5F"/>
        </a:lt2>
        <a:accent1>
          <a:srgbClr val="EAEAEA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737373"/>
        </a:accent6>
        <a:hlink>
          <a:srgbClr val="4D4D4D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4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7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8313</TotalTime>
  <Words>3157</Words>
  <Application>Microsoft Office PowerPoint</Application>
  <PresentationFormat>On-screen Show (4:3)</PresentationFormat>
  <Paragraphs>516</Paragraphs>
  <Slides>28</Slides>
  <Notes>28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6" baseType="lpstr">
      <vt:lpstr>Arial</vt:lpstr>
      <vt:lpstr>Cambria Math</vt:lpstr>
      <vt:lpstr>Helvetica Light</vt:lpstr>
      <vt:lpstr>Symbol</vt:lpstr>
      <vt:lpstr>Tahoma</vt:lpstr>
      <vt:lpstr>Default Design</vt:lpstr>
      <vt:lpstr>Blends</vt:lpstr>
      <vt:lpstr>Equation</vt:lpstr>
      <vt:lpstr>PowerPoint Presentation</vt:lpstr>
      <vt:lpstr>PowerPoint Presentation</vt:lpstr>
      <vt:lpstr>PowerPoint Presentation</vt:lpstr>
      <vt:lpstr>Model-based classification</vt:lpstr>
      <vt:lpstr>Using Bayes’ Theorem</vt:lpstr>
      <vt:lpstr>Using Bayes’ Theorem</vt:lpstr>
      <vt:lpstr>Using Bayes’ Theorem</vt:lpstr>
      <vt:lpstr>Using Bayes’ Theorem</vt:lpstr>
      <vt:lpstr>Using Bayes’ Theorem</vt:lpstr>
      <vt:lpstr>Model-based classification</vt:lpstr>
      <vt:lpstr>Model-based classification</vt:lpstr>
      <vt:lpstr>Model-based classification</vt:lpstr>
      <vt:lpstr>Model-based classification</vt:lpstr>
      <vt:lpstr>Model-based classification</vt:lpstr>
      <vt:lpstr>Review of the Gaussian distribution </vt:lpstr>
      <vt:lpstr>Review of the Gaussian distribution </vt:lpstr>
      <vt:lpstr>Learning Gaussian distributions</vt:lpstr>
      <vt:lpstr>Summary of Naïve Bayes</vt:lpstr>
      <vt:lpstr>Summary of Naïve Bayes</vt:lpstr>
      <vt:lpstr>When to use Naïve Bayes</vt:lpstr>
      <vt:lpstr>Naïve Bayes vs. Logistic Regression</vt:lpstr>
      <vt:lpstr>From supervised to semi-supervised…</vt:lpstr>
      <vt:lpstr>Semi-Supervised Naïve Bayes</vt:lpstr>
      <vt:lpstr>Semi-Supervised Naïve Bayes</vt:lpstr>
      <vt:lpstr>Semi-Supervised Naïve Bayes</vt:lpstr>
      <vt:lpstr>From semi-supervised to unsupervised…</vt:lpstr>
      <vt:lpstr>From semi-supervised to unsupervised…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Daniel Neill</dc:creator>
  <cp:lastModifiedBy>Daniel Neill</cp:lastModifiedBy>
  <cp:revision>538</cp:revision>
  <cp:lastPrinted>1601-01-01T00:00:00Z</cp:lastPrinted>
  <dcterms:created xsi:type="dcterms:W3CDTF">1601-01-01T00:00:00Z</dcterms:created>
  <dcterms:modified xsi:type="dcterms:W3CDTF">2023-01-19T00:00:50Z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</Properties>
</file>